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74" r:id="rId4"/>
    <p:sldId id="257" r:id="rId5"/>
    <p:sldId id="276" r:id="rId6"/>
    <p:sldId id="277" r:id="rId7"/>
    <p:sldId id="278" r:id="rId8"/>
    <p:sldId id="286" r:id="rId9"/>
    <p:sldId id="287" r:id="rId10"/>
    <p:sldId id="281" r:id="rId11"/>
    <p:sldId id="282" r:id="rId12"/>
    <p:sldId id="301" r:id="rId13"/>
    <p:sldId id="300" r:id="rId14"/>
    <p:sldId id="299" r:id="rId15"/>
    <p:sldId id="295" r:id="rId16"/>
    <p:sldId id="296" r:id="rId17"/>
    <p:sldId id="297" r:id="rId18"/>
    <p:sldId id="290" r:id="rId19"/>
    <p:sldId id="302" r:id="rId20"/>
    <p:sldId id="304" r:id="rId21"/>
    <p:sldId id="305" r:id="rId22"/>
    <p:sldId id="291" r:id="rId23"/>
    <p:sldId id="306" r:id="rId24"/>
    <p:sldId id="311" r:id="rId25"/>
    <p:sldId id="292" r:id="rId26"/>
    <p:sldId id="307" r:id="rId27"/>
    <p:sldId id="293" r:id="rId28"/>
    <p:sldId id="309" r:id="rId29"/>
    <p:sldId id="294" r:id="rId30"/>
    <p:sldId id="310" r:id="rId31"/>
    <p:sldId id="308" r:id="rId32"/>
    <p:sldId id="289" r:id="rId33"/>
    <p:sldId id="283" r:id="rId34"/>
    <p:sldId id="285" r:id="rId35"/>
    <p:sldId id="26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A06E529-08AE-480E-8676-BD02F2CCA7A0}">
          <p14:sldIdLst/>
        </p14:section>
        <p14:section name="Untitled Section" id="{D0D66212-5DEF-4833-B5EA-54EF1A291407}">
          <p14:sldIdLst>
            <p14:sldId id="256"/>
            <p14:sldId id="263"/>
            <p14:sldId id="274"/>
            <p14:sldId id="257"/>
            <p14:sldId id="276"/>
            <p14:sldId id="277"/>
            <p14:sldId id="278"/>
            <p14:sldId id="286"/>
            <p14:sldId id="287"/>
            <p14:sldId id="281"/>
            <p14:sldId id="282"/>
            <p14:sldId id="301"/>
            <p14:sldId id="300"/>
            <p14:sldId id="299"/>
            <p14:sldId id="295"/>
            <p14:sldId id="296"/>
            <p14:sldId id="297"/>
            <p14:sldId id="290"/>
            <p14:sldId id="302"/>
            <p14:sldId id="304"/>
            <p14:sldId id="305"/>
            <p14:sldId id="291"/>
            <p14:sldId id="306"/>
            <p14:sldId id="311"/>
            <p14:sldId id="292"/>
            <p14:sldId id="307"/>
            <p14:sldId id="293"/>
            <p14:sldId id="309"/>
            <p14:sldId id="294"/>
            <p14:sldId id="310"/>
            <p14:sldId id="308"/>
            <p14:sldId id="289"/>
            <p14:sldId id="283"/>
            <p14:sldId id="285"/>
            <p14:sldId id="26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72" d="100"/>
          <a:sy n="72" d="100"/>
        </p:scale>
        <p:origin x="61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517115-47F8-4AE8-9588-FF74FF2C3B7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C6F7238-F578-471F-B75B-ABB5F1523554}">
      <dgm:prSet/>
      <dgm:spPr>
        <a:solidFill>
          <a:schemeClr val="bg1">
            <a:lumMod val="65000"/>
          </a:schemeClr>
        </a:solidFill>
      </dgm:spPr>
      <dgm:t>
        <a:bodyPr/>
        <a:lstStyle/>
        <a:p>
          <a:r>
            <a:rPr lang="en-GB" dirty="0">
              <a:latin typeface="Times New Roman" pitchFamily="18" charset="0"/>
              <a:cs typeface="Times New Roman" pitchFamily="18" charset="0"/>
            </a:rPr>
            <a:t>The real motivation for the hospital management system project is to make easy process of all the management processes like students registration, doctors appointment, doctors prescription, etc. </a:t>
          </a:r>
          <a:endParaRPr lang="en-US" dirty="0"/>
        </a:p>
      </dgm:t>
    </dgm:pt>
    <dgm:pt modelId="{E675D577-630A-4E77-9FC4-DD7446346821}" type="parTrans" cxnId="{39313F16-D0A6-4D93-8952-FA1D2955EF69}">
      <dgm:prSet/>
      <dgm:spPr/>
      <dgm:t>
        <a:bodyPr/>
        <a:lstStyle/>
        <a:p>
          <a:endParaRPr lang="en-US"/>
        </a:p>
      </dgm:t>
    </dgm:pt>
    <dgm:pt modelId="{3E644F64-DF80-4DAB-B44B-1C3542E9FBCE}" type="sibTrans" cxnId="{39313F16-D0A6-4D93-8952-FA1D2955EF69}">
      <dgm:prSet/>
      <dgm:spPr/>
      <dgm:t>
        <a:bodyPr/>
        <a:lstStyle/>
        <a:p>
          <a:endParaRPr lang="en-US"/>
        </a:p>
      </dgm:t>
    </dgm:pt>
    <dgm:pt modelId="{DC3F02CF-26E0-463D-BB0D-1FBA06483F90}">
      <dgm:prSet/>
      <dgm:spPr>
        <a:solidFill>
          <a:schemeClr val="bg1">
            <a:lumMod val="65000"/>
          </a:schemeClr>
        </a:solidFill>
      </dgm:spPr>
      <dgm:t>
        <a:bodyPr/>
        <a:lstStyle/>
        <a:p>
          <a:r>
            <a:rPr lang="en-GB" dirty="0">
              <a:latin typeface="Times New Roman" pitchFamily="18" charset="0"/>
              <a:cs typeface="Times New Roman" pitchFamily="18" charset="0"/>
            </a:rPr>
            <a:t>We always see that to find out the student’s history, the he/she has to go through various registers. This results in wastage of time. So by using this system it will become easy to manage all processes.</a:t>
          </a:r>
          <a:endParaRPr lang="en-US" dirty="0"/>
        </a:p>
      </dgm:t>
    </dgm:pt>
    <dgm:pt modelId="{69CCF97F-D93C-46C5-8169-A137EF039F2C}" type="parTrans" cxnId="{0DAC86BF-C631-4571-A7B6-5E3A3288CB01}">
      <dgm:prSet/>
      <dgm:spPr/>
      <dgm:t>
        <a:bodyPr/>
        <a:lstStyle/>
        <a:p>
          <a:endParaRPr lang="en-US"/>
        </a:p>
      </dgm:t>
    </dgm:pt>
    <dgm:pt modelId="{C37E8621-7371-4057-8745-366BEA2E13EF}" type="sibTrans" cxnId="{0DAC86BF-C631-4571-A7B6-5E3A3288CB01}">
      <dgm:prSet/>
      <dgm:spPr/>
      <dgm:t>
        <a:bodyPr/>
        <a:lstStyle/>
        <a:p>
          <a:endParaRPr lang="en-US"/>
        </a:p>
      </dgm:t>
    </dgm:pt>
    <dgm:pt modelId="{FB713253-F682-4988-B397-55656CFC2B15}">
      <dgm:prSet/>
      <dgm:spPr>
        <a:solidFill>
          <a:schemeClr val="bg1">
            <a:lumMod val="65000"/>
          </a:schemeClr>
        </a:solidFill>
      </dgm:spPr>
      <dgm:t>
        <a:bodyPr/>
        <a:lstStyle/>
        <a:p>
          <a:r>
            <a:rPr lang="en-GB" dirty="0">
              <a:latin typeface="Times New Roman" pitchFamily="18" charset="0"/>
              <a:cs typeface="Times New Roman" pitchFamily="18" charset="0"/>
            </a:rPr>
            <a:t>The motivation of this scenario which was regularly done in hospitals we are designing this system which can be benefited for the students and hospital staff. So, we'd like to possess this system which help hospital to do work fast and effective. </a:t>
          </a:r>
          <a:endParaRPr lang="en-US" dirty="0"/>
        </a:p>
      </dgm:t>
    </dgm:pt>
    <dgm:pt modelId="{CF2DC06C-335A-43F3-84E8-92FDCF821D62}" type="parTrans" cxnId="{1C06879A-9B01-4C41-993F-23C8D144F2CC}">
      <dgm:prSet/>
      <dgm:spPr/>
      <dgm:t>
        <a:bodyPr/>
        <a:lstStyle/>
        <a:p>
          <a:endParaRPr lang="en-US"/>
        </a:p>
      </dgm:t>
    </dgm:pt>
    <dgm:pt modelId="{B9AAF2C7-562C-4A38-9873-51177701A73D}" type="sibTrans" cxnId="{1C06879A-9B01-4C41-993F-23C8D144F2CC}">
      <dgm:prSet/>
      <dgm:spPr/>
      <dgm:t>
        <a:bodyPr/>
        <a:lstStyle/>
        <a:p>
          <a:endParaRPr lang="en-US"/>
        </a:p>
      </dgm:t>
    </dgm:pt>
    <dgm:pt modelId="{78EE47D4-803B-4326-8A0E-1B7F8BB19FC3}" type="pres">
      <dgm:prSet presAssocID="{AC517115-47F8-4AE8-9588-FF74FF2C3B7F}" presName="diagram" presStyleCnt="0">
        <dgm:presLayoutVars>
          <dgm:dir/>
          <dgm:resizeHandles val="exact"/>
        </dgm:presLayoutVars>
      </dgm:prSet>
      <dgm:spPr/>
    </dgm:pt>
    <dgm:pt modelId="{88BB2E2E-44CF-4293-902F-CA8C4EFED23F}" type="pres">
      <dgm:prSet presAssocID="{8C6F7238-F578-471F-B75B-ABB5F1523554}" presName="node" presStyleLbl="node1" presStyleIdx="0" presStyleCnt="3">
        <dgm:presLayoutVars>
          <dgm:bulletEnabled val="1"/>
        </dgm:presLayoutVars>
      </dgm:prSet>
      <dgm:spPr/>
    </dgm:pt>
    <dgm:pt modelId="{3A6FAB65-59BE-45E2-A40F-E9000ED041CD}" type="pres">
      <dgm:prSet presAssocID="{3E644F64-DF80-4DAB-B44B-1C3542E9FBCE}" presName="sibTrans" presStyleCnt="0"/>
      <dgm:spPr/>
    </dgm:pt>
    <dgm:pt modelId="{0C337CE8-8604-4FEC-85B1-E671685D5F23}" type="pres">
      <dgm:prSet presAssocID="{DC3F02CF-26E0-463D-BB0D-1FBA06483F90}" presName="node" presStyleLbl="node1" presStyleIdx="1" presStyleCnt="3">
        <dgm:presLayoutVars>
          <dgm:bulletEnabled val="1"/>
        </dgm:presLayoutVars>
      </dgm:prSet>
      <dgm:spPr/>
    </dgm:pt>
    <dgm:pt modelId="{F6174298-D2C4-4A99-A74A-DF89A7426F7A}" type="pres">
      <dgm:prSet presAssocID="{C37E8621-7371-4057-8745-366BEA2E13EF}" presName="sibTrans" presStyleCnt="0"/>
      <dgm:spPr/>
    </dgm:pt>
    <dgm:pt modelId="{DE39E06B-7739-412A-838A-D3A356B1AB24}" type="pres">
      <dgm:prSet presAssocID="{FB713253-F682-4988-B397-55656CFC2B15}" presName="node" presStyleLbl="node1" presStyleIdx="2" presStyleCnt="3">
        <dgm:presLayoutVars>
          <dgm:bulletEnabled val="1"/>
        </dgm:presLayoutVars>
      </dgm:prSet>
      <dgm:spPr/>
    </dgm:pt>
  </dgm:ptLst>
  <dgm:cxnLst>
    <dgm:cxn modelId="{39313F16-D0A6-4D93-8952-FA1D2955EF69}" srcId="{AC517115-47F8-4AE8-9588-FF74FF2C3B7F}" destId="{8C6F7238-F578-471F-B75B-ABB5F1523554}" srcOrd="0" destOrd="0" parTransId="{E675D577-630A-4E77-9FC4-DD7446346821}" sibTransId="{3E644F64-DF80-4DAB-B44B-1C3542E9FBCE}"/>
    <dgm:cxn modelId="{11F9BA16-EABC-4587-9790-5FF077380F9F}" type="presOf" srcId="{DC3F02CF-26E0-463D-BB0D-1FBA06483F90}" destId="{0C337CE8-8604-4FEC-85B1-E671685D5F23}" srcOrd="0" destOrd="0" presId="urn:microsoft.com/office/officeart/2005/8/layout/default"/>
    <dgm:cxn modelId="{DB2E6028-9CAE-4432-AE76-858F39FB647A}" type="presOf" srcId="{AC517115-47F8-4AE8-9588-FF74FF2C3B7F}" destId="{78EE47D4-803B-4326-8A0E-1B7F8BB19FC3}" srcOrd="0" destOrd="0" presId="urn:microsoft.com/office/officeart/2005/8/layout/default"/>
    <dgm:cxn modelId="{B37D0356-CB75-4A63-A3A9-B7B5F04E305C}" type="presOf" srcId="{8C6F7238-F578-471F-B75B-ABB5F1523554}" destId="{88BB2E2E-44CF-4293-902F-CA8C4EFED23F}" srcOrd="0" destOrd="0" presId="urn:microsoft.com/office/officeart/2005/8/layout/default"/>
    <dgm:cxn modelId="{1C06879A-9B01-4C41-993F-23C8D144F2CC}" srcId="{AC517115-47F8-4AE8-9588-FF74FF2C3B7F}" destId="{FB713253-F682-4988-B397-55656CFC2B15}" srcOrd="2" destOrd="0" parTransId="{CF2DC06C-335A-43F3-84E8-92FDCF821D62}" sibTransId="{B9AAF2C7-562C-4A38-9873-51177701A73D}"/>
    <dgm:cxn modelId="{0DAC86BF-C631-4571-A7B6-5E3A3288CB01}" srcId="{AC517115-47F8-4AE8-9588-FF74FF2C3B7F}" destId="{DC3F02CF-26E0-463D-BB0D-1FBA06483F90}" srcOrd="1" destOrd="0" parTransId="{69CCF97F-D93C-46C5-8169-A137EF039F2C}" sibTransId="{C37E8621-7371-4057-8745-366BEA2E13EF}"/>
    <dgm:cxn modelId="{BDA634C9-390E-4AD2-B1F2-DD179F20B06E}" type="presOf" srcId="{FB713253-F682-4988-B397-55656CFC2B15}" destId="{DE39E06B-7739-412A-838A-D3A356B1AB24}" srcOrd="0" destOrd="0" presId="urn:microsoft.com/office/officeart/2005/8/layout/default"/>
    <dgm:cxn modelId="{5DA80D28-3036-426B-97EE-7554A067C0C3}" type="presParOf" srcId="{78EE47D4-803B-4326-8A0E-1B7F8BB19FC3}" destId="{88BB2E2E-44CF-4293-902F-CA8C4EFED23F}" srcOrd="0" destOrd="0" presId="urn:microsoft.com/office/officeart/2005/8/layout/default"/>
    <dgm:cxn modelId="{C78CF382-135A-46D8-8097-4484521FA902}" type="presParOf" srcId="{78EE47D4-803B-4326-8A0E-1B7F8BB19FC3}" destId="{3A6FAB65-59BE-45E2-A40F-E9000ED041CD}" srcOrd="1" destOrd="0" presId="urn:microsoft.com/office/officeart/2005/8/layout/default"/>
    <dgm:cxn modelId="{29EE9F97-DCFE-4D6A-85D4-9F592794D2F8}" type="presParOf" srcId="{78EE47D4-803B-4326-8A0E-1B7F8BB19FC3}" destId="{0C337CE8-8604-4FEC-85B1-E671685D5F23}" srcOrd="2" destOrd="0" presId="urn:microsoft.com/office/officeart/2005/8/layout/default"/>
    <dgm:cxn modelId="{87857CB9-E1B6-4F80-8981-7F7DD867106D}" type="presParOf" srcId="{78EE47D4-803B-4326-8A0E-1B7F8BB19FC3}" destId="{F6174298-D2C4-4A99-A74A-DF89A7426F7A}" srcOrd="3" destOrd="0" presId="urn:microsoft.com/office/officeart/2005/8/layout/default"/>
    <dgm:cxn modelId="{5560EDBB-80DA-48F9-ACC6-85B1F60C2C43}" type="presParOf" srcId="{78EE47D4-803B-4326-8A0E-1B7F8BB19FC3}" destId="{DE39E06B-7739-412A-838A-D3A356B1AB2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25F202-7440-49B7-9177-D2FDE163F35E}"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73213069-3455-4E31-8AA4-60A142DA7DB9}">
      <dgm:prSet custT="1"/>
      <dgm:spPr/>
      <dgm:t>
        <a:bodyPr/>
        <a:lstStyle/>
        <a:p>
          <a:r>
            <a:rPr lang="en-US" sz="2000" dirty="0">
              <a:latin typeface="Times New Roman" pitchFamily="18" charset="0"/>
              <a:ea typeface="Arial Unicode MS" pitchFamily="34" charset="-128"/>
              <a:cs typeface="Times New Roman" pitchFamily="18" charset="0"/>
            </a:rPr>
            <a:t>The Software product "HMS" will be an application that will be used for maintaining the records in an organized manner by replacing old paper work system and adding new features, improving the existing features as well. </a:t>
          </a:r>
          <a:endParaRPr lang="en-US" sz="2000" dirty="0">
            <a:latin typeface="Times New Roman" pitchFamily="18" charset="0"/>
            <a:cs typeface="Times New Roman" pitchFamily="18" charset="0"/>
          </a:endParaRPr>
        </a:p>
      </dgm:t>
    </dgm:pt>
    <dgm:pt modelId="{E1B83022-DBDD-445B-B793-2C9091AACD4D}" type="parTrans" cxnId="{5B919444-173D-4E33-AA5E-FC60C4AC63F2}">
      <dgm:prSet/>
      <dgm:spPr/>
      <dgm:t>
        <a:bodyPr/>
        <a:lstStyle/>
        <a:p>
          <a:endParaRPr lang="en-US" sz="2000">
            <a:latin typeface="Times New Roman" pitchFamily="18" charset="0"/>
            <a:cs typeface="Times New Roman" pitchFamily="18" charset="0"/>
          </a:endParaRPr>
        </a:p>
      </dgm:t>
    </dgm:pt>
    <dgm:pt modelId="{41F37DBB-E97E-460C-A5E8-E82098AE1E2B}" type="sibTrans" cxnId="{5B919444-173D-4E33-AA5E-FC60C4AC63F2}">
      <dgm:prSet/>
      <dgm:spPr/>
      <dgm:t>
        <a:bodyPr/>
        <a:lstStyle/>
        <a:p>
          <a:endParaRPr lang="en-US" sz="2000">
            <a:latin typeface="Times New Roman" pitchFamily="18" charset="0"/>
            <a:cs typeface="Times New Roman" pitchFamily="18" charset="0"/>
          </a:endParaRPr>
        </a:p>
      </dgm:t>
    </dgm:pt>
    <dgm:pt modelId="{D82A2252-585D-4720-9168-D12D214B952F}">
      <dgm:prSet custT="1"/>
      <dgm:spPr/>
      <dgm:t>
        <a:bodyPr/>
        <a:lstStyle/>
        <a:p>
          <a:r>
            <a:rPr lang="en-US" sz="2000" dirty="0">
              <a:latin typeface="Times New Roman" pitchFamily="18" charset="0"/>
              <a:ea typeface="Arial Unicode MS" pitchFamily="34" charset="-128"/>
              <a:cs typeface="Times New Roman" pitchFamily="18" charset="0"/>
            </a:rPr>
            <a:t>This project aims at automating the hospital management for smooth working of the hospital by automating almost all the activities. Updating and modifications will be easily achievable and taking appointment of doctor gets much easier.</a:t>
          </a:r>
          <a:endParaRPr lang="en-US" sz="2000" dirty="0">
            <a:latin typeface="Times New Roman" pitchFamily="18" charset="0"/>
            <a:cs typeface="Times New Roman" pitchFamily="18" charset="0"/>
          </a:endParaRPr>
        </a:p>
      </dgm:t>
    </dgm:pt>
    <dgm:pt modelId="{26E4E7E1-1EFA-43B9-B042-B0F96E72EB88}" type="parTrans" cxnId="{8985999D-1E54-4DE9-AFBE-0B3A0E73F11E}">
      <dgm:prSet/>
      <dgm:spPr/>
      <dgm:t>
        <a:bodyPr/>
        <a:lstStyle/>
        <a:p>
          <a:endParaRPr lang="en-US" sz="2000">
            <a:latin typeface="Times New Roman" pitchFamily="18" charset="0"/>
            <a:cs typeface="Times New Roman" pitchFamily="18" charset="0"/>
          </a:endParaRPr>
        </a:p>
      </dgm:t>
    </dgm:pt>
    <dgm:pt modelId="{17D8D0A0-948A-4396-8FD0-66CBE39D2783}" type="sibTrans" cxnId="{8985999D-1E54-4DE9-AFBE-0B3A0E73F11E}">
      <dgm:prSet/>
      <dgm:spPr/>
      <dgm:t>
        <a:bodyPr/>
        <a:lstStyle/>
        <a:p>
          <a:endParaRPr lang="en-US" sz="2000">
            <a:latin typeface="Times New Roman" pitchFamily="18" charset="0"/>
            <a:cs typeface="Times New Roman" pitchFamily="18" charset="0"/>
          </a:endParaRPr>
        </a:p>
      </dgm:t>
    </dgm:pt>
    <dgm:pt modelId="{C61DBF39-73A0-45E0-BD38-7DDF34CE6E83}">
      <dgm:prSet custT="1"/>
      <dgm:spPr/>
      <dgm:t>
        <a:bodyPr/>
        <a:lstStyle/>
        <a:p>
          <a:r>
            <a:rPr lang="en-GB" sz="2000" dirty="0">
              <a:latin typeface="Times New Roman" pitchFamily="18" charset="0"/>
              <a:ea typeface="Arial Unicode MS" pitchFamily="34" charset="-128"/>
              <a:cs typeface="Times New Roman" pitchFamily="18" charset="0"/>
            </a:rPr>
            <a:t>If the hospital management system is file based, management of the hospital has to put much effort on securing the files. They can be easily damaged by fire, insects and natural disasters. Also could be misplaced by losing data and information.</a:t>
          </a:r>
          <a:r>
            <a:rPr lang="en-US" sz="2000" dirty="0">
              <a:latin typeface="Times New Roman" pitchFamily="18" charset="0"/>
              <a:cs typeface="Times New Roman" pitchFamily="18" charset="0"/>
            </a:rPr>
            <a:t> </a:t>
          </a:r>
        </a:p>
      </dgm:t>
    </dgm:pt>
    <dgm:pt modelId="{6A293A60-326B-4EE8-8BA1-197B536E13BB}" type="parTrans" cxnId="{5697E9C9-C3DF-4F32-8779-397C8B5CA737}">
      <dgm:prSet/>
      <dgm:spPr/>
      <dgm:t>
        <a:bodyPr/>
        <a:lstStyle/>
        <a:p>
          <a:endParaRPr lang="en-US" sz="2000">
            <a:latin typeface="Times New Roman" pitchFamily="18" charset="0"/>
            <a:cs typeface="Times New Roman" pitchFamily="18" charset="0"/>
          </a:endParaRPr>
        </a:p>
      </dgm:t>
    </dgm:pt>
    <dgm:pt modelId="{83B739CA-AF2F-46BA-A32F-E0812DBA8B10}" type="sibTrans" cxnId="{5697E9C9-C3DF-4F32-8779-397C8B5CA737}">
      <dgm:prSet/>
      <dgm:spPr/>
      <dgm:t>
        <a:bodyPr/>
        <a:lstStyle/>
        <a:p>
          <a:endParaRPr lang="en-US" sz="2000">
            <a:latin typeface="Times New Roman" pitchFamily="18" charset="0"/>
            <a:cs typeface="Times New Roman" pitchFamily="18" charset="0"/>
          </a:endParaRPr>
        </a:p>
      </dgm:t>
    </dgm:pt>
    <dgm:pt modelId="{7FDA508B-7D9E-4BA5-9C09-917C120D2998}" type="pres">
      <dgm:prSet presAssocID="{7E25F202-7440-49B7-9177-D2FDE163F35E}" presName="vert0" presStyleCnt="0">
        <dgm:presLayoutVars>
          <dgm:dir/>
          <dgm:animOne val="branch"/>
          <dgm:animLvl val="lvl"/>
        </dgm:presLayoutVars>
      </dgm:prSet>
      <dgm:spPr/>
    </dgm:pt>
    <dgm:pt modelId="{6DB290AB-765F-48D0-9E90-0BD2A4872FF8}" type="pres">
      <dgm:prSet presAssocID="{73213069-3455-4E31-8AA4-60A142DA7DB9}" presName="thickLine" presStyleLbl="alignNode1" presStyleIdx="0" presStyleCnt="3"/>
      <dgm:spPr/>
    </dgm:pt>
    <dgm:pt modelId="{A167A92E-32E0-4A9B-B9CB-7804AB863E1B}" type="pres">
      <dgm:prSet presAssocID="{73213069-3455-4E31-8AA4-60A142DA7DB9}" presName="horz1" presStyleCnt="0"/>
      <dgm:spPr/>
    </dgm:pt>
    <dgm:pt modelId="{020842F2-58B8-4AFC-806D-5A689B679765}" type="pres">
      <dgm:prSet presAssocID="{73213069-3455-4E31-8AA4-60A142DA7DB9}" presName="tx1" presStyleLbl="revTx" presStyleIdx="0" presStyleCnt="3"/>
      <dgm:spPr/>
    </dgm:pt>
    <dgm:pt modelId="{0812D124-4FF3-43FF-85CE-C4F910C2A6DD}" type="pres">
      <dgm:prSet presAssocID="{73213069-3455-4E31-8AA4-60A142DA7DB9}" presName="vert1" presStyleCnt="0"/>
      <dgm:spPr/>
    </dgm:pt>
    <dgm:pt modelId="{1302C622-DF5D-44AB-A024-12E0EC3E3025}" type="pres">
      <dgm:prSet presAssocID="{D82A2252-585D-4720-9168-D12D214B952F}" presName="thickLine" presStyleLbl="alignNode1" presStyleIdx="1" presStyleCnt="3"/>
      <dgm:spPr/>
    </dgm:pt>
    <dgm:pt modelId="{13FDB063-E693-4A73-8D67-5D723C6D6715}" type="pres">
      <dgm:prSet presAssocID="{D82A2252-585D-4720-9168-D12D214B952F}" presName="horz1" presStyleCnt="0"/>
      <dgm:spPr/>
    </dgm:pt>
    <dgm:pt modelId="{C1AD068F-826B-4FFB-A045-4E6AD1345F93}" type="pres">
      <dgm:prSet presAssocID="{D82A2252-585D-4720-9168-D12D214B952F}" presName="tx1" presStyleLbl="revTx" presStyleIdx="1" presStyleCnt="3"/>
      <dgm:spPr/>
    </dgm:pt>
    <dgm:pt modelId="{2EF964D5-3D7D-4B00-9CDF-5CDEB3EFE01B}" type="pres">
      <dgm:prSet presAssocID="{D82A2252-585D-4720-9168-D12D214B952F}" presName="vert1" presStyleCnt="0"/>
      <dgm:spPr/>
    </dgm:pt>
    <dgm:pt modelId="{24BAD0B5-8D27-4BA6-A92C-F0A031B56B5F}" type="pres">
      <dgm:prSet presAssocID="{C61DBF39-73A0-45E0-BD38-7DDF34CE6E83}" presName="thickLine" presStyleLbl="alignNode1" presStyleIdx="2" presStyleCnt="3"/>
      <dgm:spPr/>
    </dgm:pt>
    <dgm:pt modelId="{38AA274B-1100-4E44-985C-E250B1AABC9D}" type="pres">
      <dgm:prSet presAssocID="{C61DBF39-73A0-45E0-BD38-7DDF34CE6E83}" presName="horz1" presStyleCnt="0"/>
      <dgm:spPr/>
    </dgm:pt>
    <dgm:pt modelId="{D7C1787C-87C2-4905-B5FB-680CAFD795E2}" type="pres">
      <dgm:prSet presAssocID="{C61DBF39-73A0-45E0-BD38-7DDF34CE6E83}" presName="tx1" presStyleLbl="revTx" presStyleIdx="2" presStyleCnt="3"/>
      <dgm:spPr/>
    </dgm:pt>
    <dgm:pt modelId="{8C0D19F8-1F50-4A16-9912-5D0E943BF5F7}" type="pres">
      <dgm:prSet presAssocID="{C61DBF39-73A0-45E0-BD38-7DDF34CE6E83}" presName="vert1" presStyleCnt="0"/>
      <dgm:spPr/>
    </dgm:pt>
  </dgm:ptLst>
  <dgm:cxnLst>
    <dgm:cxn modelId="{D7843663-C633-4BE3-888C-BF9AA7420B15}" type="presOf" srcId="{D82A2252-585D-4720-9168-D12D214B952F}" destId="{C1AD068F-826B-4FFB-A045-4E6AD1345F93}" srcOrd="0" destOrd="0" presId="urn:microsoft.com/office/officeart/2008/layout/LinedList"/>
    <dgm:cxn modelId="{5B919444-173D-4E33-AA5E-FC60C4AC63F2}" srcId="{7E25F202-7440-49B7-9177-D2FDE163F35E}" destId="{73213069-3455-4E31-8AA4-60A142DA7DB9}" srcOrd="0" destOrd="0" parTransId="{E1B83022-DBDD-445B-B793-2C9091AACD4D}" sibTransId="{41F37DBB-E97E-460C-A5E8-E82098AE1E2B}"/>
    <dgm:cxn modelId="{52BB2768-8A34-43D5-811C-9DC1C2935267}" type="presOf" srcId="{73213069-3455-4E31-8AA4-60A142DA7DB9}" destId="{020842F2-58B8-4AFC-806D-5A689B679765}" srcOrd="0" destOrd="0" presId="urn:microsoft.com/office/officeart/2008/layout/LinedList"/>
    <dgm:cxn modelId="{85B84153-85C5-43A1-BA75-BC6999DC087E}" type="presOf" srcId="{C61DBF39-73A0-45E0-BD38-7DDF34CE6E83}" destId="{D7C1787C-87C2-4905-B5FB-680CAFD795E2}" srcOrd="0" destOrd="0" presId="urn:microsoft.com/office/officeart/2008/layout/LinedList"/>
    <dgm:cxn modelId="{8985999D-1E54-4DE9-AFBE-0B3A0E73F11E}" srcId="{7E25F202-7440-49B7-9177-D2FDE163F35E}" destId="{D82A2252-585D-4720-9168-D12D214B952F}" srcOrd="1" destOrd="0" parTransId="{26E4E7E1-1EFA-43B9-B042-B0F96E72EB88}" sibTransId="{17D8D0A0-948A-4396-8FD0-66CBE39D2783}"/>
    <dgm:cxn modelId="{400DA1A6-8C69-459A-97D5-88E6F5049881}" type="presOf" srcId="{7E25F202-7440-49B7-9177-D2FDE163F35E}" destId="{7FDA508B-7D9E-4BA5-9C09-917C120D2998}" srcOrd="0" destOrd="0" presId="urn:microsoft.com/office/officeart/2008/layout/LinedList"/>
    <dgm:cxn modelId="{5697E9C9-C3DF-4F32-8779-397C8B5CA737}" srcId="{7E25F202-7440-49B7-9177-D2FDE163F35E}" destId="{C61DBF39-73A0-45E0-BD38-7DDF34CE6E83}" srcOrd="2" destOrd="0" parTransId="{6A293A60-326B-4EE8-8BA1-197B536E13BB}" sibTransId="{83B739CA-AF2F-46BA-A32F-E0812DBA8B10}"/>
    <dgm:cxn modelId="{7FA92541-E348-4FD3-BD36-7639FEB3B268}" type="presParOf" srcId="{7FDA508B-7D9E-4BA5-9C09-917C120D2998}" destId="{6DB290AB-765F-48D0-9E90-0BD2A4872FF8}" srcOrd="0" destOrd="0" presId="urn:microsoft.com/office/officeart/2008/layout/LinedList"/>
    <dgm:cxn modelId="{B4AF5970-ABB4-4247-BFC8-A3E8395C98CA}" type="presParOf" srcId="{7FDA508B-7D9E-4BA5-9C09-917C120D2998}" destId="{A167A92E-32E0-4A9B-B9CB-7804AB863E1B}" srcOrd="1" destOrd="0" presId="urn:microsoft.com/office/officeart/2008/layout/LinedList"/>
    <dgm:cxn modelId="{11265EB0-C56A-4762-A281-688DBA21C7F8}" type="presParOf" srcId="{A167A92E-32E0-4A9B-B9CB-7804AB863E1B}" destId="{020842F2-58B8-4AFC-806D-5A689B679765}" srcOrd="0" destOrd="0" presId="urn:microsoft.com/office/officeart/2008/layout/LinedList"/>
    <dgm:cxn modelId="{7C9FBB4C-F7AC-4591-8FF9-9291F7E049CE}" type="presParOf" srcId="{A167A92E-32E0-4A9B-B9CB-7804AB863E1B}" destId="{0812D124-4FF3-43FF-85CE-C4F910C2A6DD}" srcOrd="1" destOrd="0" presId="urn:microsoft.com/office/officeart/2008/layout/LinedList"/>
    <dgm:cxn modelId="{9F9797BD-115F-4193-8D81-6B6D44AD12AB}" type="presParOf" srcId="{7FDA508B-7D9E-4BA5-9C09-917C120D2998}" destId="{1302C622-DF5D-44AB-A024-12E0EC3E3025}" srcOrd="2" destOrd="0" presId="urn:microsoft.com/office/officeart/2008/layout/LinedList"/>
    <dgm:cxn modelId="{0DC360C1-B850-4E2D-B5B5-05A6CE7525DF}" type="presParOf" srcId="{7FDA508B-7D9E-4BA5-9C09-917C120D2998}" destId="{13FDB063-E693-4A73-8D67-5D723C6D6715}" srcOrd="3" destOrd="0" presId="urn:microsoft.com/office/officeart/2008/layout/LinedList"/>
    <dgm:cxn modelId="{607F0BA9-6E53-4600-AC38-CC4FBB39CF34}" type="presParOf" srcId="{13FDB063-E693-4A73-8D67-5D723C6D6715}" destId="{C1AD068F-826B-4FFB-A045-4E6AD1345F93}" srcOrd="0" destOrd="0" presId="urn:microsoft.com/office/officeart/2008/layout/LinedList"/>
    <dgm:cxn modelId="{0E5D950B-4DC9-4944-816E-0A019E93B2F1}" type="presParOf" srcId="{13FDB063-E693-4A73-8D67-5D723C6D6715}" destId="{2EF964D5-3D7D-4B00-9CDF-5CDEB3EFE01B}" srcOrd="1" destOrd="0" presId="urn:microsoft.com/office/officeart/2008/layout/LinedList"/>
    <dgm:cxn modelId="{875FD87D-C1BE-4A8E-AD4C-30AB9BCBE468}" type="presParOf" srcId="{7FDA508B-7D9E-4BA5-9C09-917C120D2998}" destId="{24BAD0B5-8D27-4BA6-A92C-F0A031B56B5F}" srcOrd="4" destOrd="0" presId="urn:microsoft.com/office/officeart/2008/layout/LinedList"/>
    <dgm:cxn modelId="{CD590417-EAA7-4FEC-AFC7-908A2BE3D98F}" type="presParOf" srcId="{7FDA508B-7D9E-4BA5-9C09-917C120D2998}" destId="{38AA274B-1100-4E44-985C-E250B1AABC9D}" srcOrd="5" destOrd="0" presId="urn:microsoft.com/office/officeart/2008/layout/LinedList"/>
    <dgm:cxn modelId="{4926D76F-C548-47A1-BB1E-CAA2998CE9C3}" type="presParOf" srcId="{38AA274B-1100-4E44-985C-E250B1AABC9D}" destId="{D7C1787C-87C2-4905-B5FB-680CAFD795E2}" srcOrd="0" destOrd="0" presId="urn:microsoft.com/office/officeart/2008/layout/LinedList"/>
    <dgm:cxn modelId="{7658D40E-C413-41E6-9570-6C920AB9761F}" type="presParOf" srcId="{38AA274B-1100-4E44-985C-E250B1AABC9D}" destId="{8C0D19F8-1F50-4A16-9912-5D0E943BF5F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B2E2E-44CF-4293-902F-CA8C4EFED23F}">
      <dsp:nvSpPr>
        <dsp:cNvPr id="0" name=""/>
        <dsp:cNvSpPr/>
      </dsp:nvSpPr>
      <dsp:spPr>
        <a:xfrm>
          <a:off x="0" y="723533"/>
          <a:ext cx="3381375" cy="2028825"/>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Times New Roman" pitchFamily="18" charset="0"/>
              <a:cs typeface="Times New Roman" pitchFamily="18" charset="0"/>
            </a:rPr>
            <a:t>The real motivation for the hospital management system project is to make easy process of all the management processes like students registration, doctors appointment, doctors prescription, etc. </a:t>
          </a:r>
          <a:endParaRPr lang="en-US" sz="1700" kern="1200" dirty="0"/>
        </a:p>
      </dsp:txBody>
      <dsp:txXfrm>
        <a:off x="0" y="723533"/>
        <a:ext cx="3381375" cy="2028825"/>
      </dsp:txXfrm>
    </dsp:sp>
    <dsp:sp modelId="{0C337CE8-8604-4FEC-85B1-E671685D5F23}">
      <dsp:nvSpPr>
        <dsp:cNvPr id="0" name=""/>
        <dsp:cNvSpPr/>
      </dsp:nvSpPr>
      <dsp:spPr>
        <a:xfrm>
          <a:off x="3719512" y="723533"/>
          <a:ext cx="3381375" cy="2028825"/>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Times New Roman" pitchFamily="18" charset="0"/>
              <a:cs typeface="Times New Roman" pitchFamily="18" charset="0"/>
            </a:rPr>
            <a:t>We always see that to find out the student’s history, the he/she has to go through various registers. This results in wastage of time. So by using this system it will become easy to manage all processes.</a:t>
          </a:r>
          <a:endParaRPr lang="en-US" sz="1700" kern="1200" dirty="0"/>
        </a:p>
      </dsp:txBody>
      <dsp:txXfrm>
        <a:off x="3719512" y="723533"/>
        <a:ext cx="3381375" cy="2028825"/>
      </dsp:txXfrm>
    </dsp:sp>
    <dsp:sp modelId="{DE39E06B-7739-412A-838A-D3A356B1AB24}">
      <dsp:nvSpPr>
        <dsp:cNvPr id="0" name=""/>
        <dsp:cNvSpPr/>
      </dsp:nvSpPr>
      <dsp:spPr>
        <a:xfrm>
          <a:off x="7439025" y="723533"/>
          <a:ext cx="3381375" cy="2028825"/>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Times New Roman" pitchFamily="18" charset="0"/>
              <a:cs typeface="Times New Roman" pitchFamily="18" charset="0"/>
            </a:rPr>
            <a:t>The motivation of this scenario which was regularly done in hospitals we are designing this system which can be benefited for the students and hospital staff. So, we'd like to possess this system which help hospital to do work fast and effective. </a:t>
          </a:r>
          <a:endParaRPr lang="en-US" sz="1700" kern="1200" dirty="0"/>
        </a:p>
      </dsp:txBody>
      <dsp:txXfrm>
        <a:off x="7439025" y="723533"/>
        <a:ext cx="3381375" cy="2028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290AB-765F-48D0-9E90-0BD2A4872FF8}">
      <dsp:nvSpPr>
        <dsp:cNvPr id="0" name=""/>
        <dsp:cNvSpPr/>
      </dsp:nvSpPr>
      <dsp:spPr>
        <a:xfrm>
          <a:off x="0" y="2671"/>
          <a:ext cx="6096000"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0842F2-58B8-4AFC-806D-5A689B679765}">
      <dsp:nvSpPr>
        <dsp:cNvPr id="0" name=""/>
        <dsp:cNvSpPr/>
      </dsp:nvSpPr>
      <dsp:spPr>
        <a:xfrm>
          <a:off x="0" y="2671"/>
          <a:ext cx="6096000" cy="182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itchFamily="18" charset="0"/>
              <a:ea typeface="Arial Unicode MS" pitchFamily="34" charset="-128"/>
              <a:cs typeface="Times New Roman" pitchFamily="18" charset="0"/>
            </a:rPr>
            <a:t>The Software product "HMS" will be an application that will be used for maintaining the records in an organized manner by replacing old paper work system and adding new features, improving the existing features as well. </a:t>
          </a:r>
          <a:endParaRPr lang="en-US" sz="2000" kern="1200" dirty="0">
            <a:latin typeface="Times New Roman" pitchFamily="18" charset="0"/>
            <a:cs typeface="Times New Roman" pitchFamily="18" charset="0"/>
          </a:endParaRPr>
        </a:p>
      </dsp:txBody>
      <dsp:txXfrm>
        <a:off x="0" y="2671"/>
        <a:ext cx="6096000" cy="1821727"/>
      </dsp:txXfrm>
    </dsp:sp>
    <dsp:sp modelId="{1302C622-DF5D-44AB-A024-12E0EC3E3025}">
      <dsp:nvSpPr>
        <dsp:cNvPr id="0" name=""/>
        <dsp:cNvSpPr/>
      </dsp:nvSpPr>
      <dsp:spPr>
        <a:xfrm>
          <a:off x="0" y="1824398"/>
          <a:ext cx="6096000" cy="0"/>
        </a:xfrm>
        <a:prstGeom prst="line">
          <a:avLst/>
        </a:prstGeom>
        <a:solidFill>
          <a:schemeClr val="accent5">
            <a:hueOff val="-918568"/>
            <a:satOff val="135"/>
            <a:lumOff val="-3236"/>
            <a:alphaOff val="0"/>
          </a:schemeClr>
        </a:solidFill>
        <a:ln w="25400" cap="flat" cmpd="sng" algn="ctr">
          <a:solidFill>
            <a:schemeClr val="accent5">
              <a:hueOff val="-918568"/>
              <a:satOff val="135"/>
              <a:lumOff val="-323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AD068F-826B-4FFB-A045-4E6AD1345F93}">
      <dsp:nvSpPr>
        <dsp:cNvPr id="0" name=""/>
        <dsp:cNvSpPr/>
      </dsp:nvSpPr>
      <dsp:spPr>
        <a:xfrm>
          <a:off x="0" y="1824398"/>
          <a:ext cx="6096000" cy="182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itchFamily="18" charset="0"/>
              <a:ea typeface="Arial Unicode MS" pitchFamily="34" charset="-128"/>
              <a:cs typeface="Times New Roman" pitchFamily="18" charset="0"/>
            </a:rPr>
            <a:t>This project aims at automating the hospital management for smooth working of the hospital by automating almost all the activities. Updating and modifications will be easily achievable and taking appointment of doctor gets much easier.</a:t>
          </a:r>
          <a:endParaRPr lang="en-US" sz="2000" kern="1200" dirty="0">
            <a:latin typeface="Times New Roman" pitchFamily="18" charset="0"/>
            <a:cs typeface="Times New Roman" pitchFamily="18" charset="0"/>
          </a:endParaRPr>
        </a:p>
      </dsp:txBody>
      <dsp:txXfrm>
        <a:off x="0" y="1824398"/>
        <a:ext cx="6096000" cy="1821727"/>
      </dsp:txXfrm>
    </dsp:sp>
    <dsp:sp modelId="{24BAD0B5-8D27-4BA6-A92C-F0A031B56B5F}">
      <dsp:nvSpPr>
        <dsp:cNvPr id="0" name=""/>
        <dsp:cNvSpPr/>
      </dsp:nvSpPr>
      <dsp:spPr>
        <a:xfrm>
          <a:off x="0" y="3646126"/>
          <a:ext cx="6096000" cy="0"/>
        </a:xfrm>
        <a:prstGeom prst="line">
          <a:avLst/>
        </a:prstGeom>
        <a:solidFill>
          <a:schemeClr val="accent5">
            <a:hueOff val="-1837137"/>
            <a:satOff val="270"/>
            <a:lumOff val="-6471"/>
            <a:alphaOff val="0"/>
          </a:schemeClr>
        </a:solidFill>
        <a:ln w="25400" cap="flat" cmpd="sng" algn="ctr">
          <a:solidFill>
            <a:schemeClr val="accent5">
              <a:hueOff val="-1837137"/>
              <a:satOff val="270"/>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1787C-87C2-4905-B5FB-680CAFD795E2}">
      <dsp:nvSpPr>
        <dsp:cNvPr id="0" name=""/>
        <dsp:cNvSpPr/>
      </dsp:nvSpPr>
      <dsp:spPr>
        <a:xfrm>
          <a:off x="0" y="3646126"/>
          <a:ext cx="6096000" cy="182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imes New Roman" pitchFamily="18" charset="0"/>
              <a:ea typeface="Arial Unicode MS" pitchFamily="34" charset="-128"/>
              <a:cs typeface="Times New Roman" pitchFamily="18" charset="0"/>
            </a:rPr>
            <a:t>If the hospital management system is file based, management of the hospital has to put much effort on securing the files. They can be easily damaged by fire, insects and natural disasters. Also could be misplaced by losing data and information.</a:t>
          </a:r>
          <a:r>
            <a:rPr lang="en-US" sz="2000" kern="1200" dirty="0">
              <a:latin typeface="Times New Roman" pitchFamily="18" charset="0"/>
              <a:cs typeface="Times New Roman" pitchFamily="18" charset="0"/>
            </a:rPr>
            <a:t> </a:t>
          </a:r>
        </a:p>
      </dsp:txBody>
      <dsp:txXfrm>
        <a:off x="0" y="3646126"/>
        <a:ext cx="6096000" cy="182172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63A1C593-65D0-4073-BCC9-577B9352EA97}" type="datetimeFigureOut">
              <a:rPr lang="en-US" smtClean="0"/>
              <a:t>9/23/2022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B618960-8005-486C-9A75-10CB2AAC16F9}"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3A1C593-65D0-4073-BCC9-577B9352EA97}"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3A1C593-65D0-4073-BCC9-577B9352EA97}"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3A1C593-65D0-4073-BCC9-577B9352EA97}"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3A1C593-65D0-4073-BCC9-577B9352EA97}"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3A1C593-65D0-4073-BCC9-577B9352EA97}" type="datetimeFigureOut">
              <a:rPr lang="en-US" smtClean="0"/>
              <a:t>9/23/2022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3A1C593-65D0-4073-BCC9-577B9352EA97}"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9B618960-8005-486C-9A75-10CB2AAC16F9}" type="slidenum">
              <a:rPr lang="en-US" smtClean="0"/>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3A1C593-65D0-4073-BCC9-577B9352EA97}" type="datetimeFigureOut">
              <a:rPr lang="en-US" smtClean="0"/>
              <a:t>9/23/2022</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B618960-8005-486C-9A75-10CB2AAC16F9}" type="slidenum">
              <a:rPr lang="en-US" smtClean="0"/>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0935"/>
            <a:ext cx="12191999" cy="7650050"/>
          </a:xfrm>
          <a:prstGeom prst="rect">
            <a:avLst/>
          </a:prstGeom>
        </p:spPr>
      </p:pic>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54866" y="875763"/>
            <a:ext cx="10363200" cy="515155"/>
          </a:xfrm>
          <a:prstGeom prst="rect">
            <a:avLst/>
          </a:prstGeom>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IN" sz="3200" b="1" u="sng" dirty="0">
                <a:latin typeface="Times New Roman" pitchFamily="18" charset="0"/>
                <a:cs typeface="Times New Roman" pitchFamily="18" charset="0"/>
              </a:rPr>
              <a:t>Analysis of Existing Model</a:t>
            </a:r>
          </a:p>
        </p:txBody>
      </p:sp>
      <p:sp>
        <p:nvSpPr>
          <p:cNvPr id="3" name="Text Placeholder 2"/>
          <p:cNvSpPr txBox="1">
            <a:spLocks/>
          </p:cNvSpPr>
          <p:nvPr/>
        </p:nvSpPr>
        <p:spPr>
          <a:xfrm>
            <a:off x="927278" y="1906073"/>
            <a:ext cx="10143057" cy="4237150"/>
          </a:xfrm>
          <a:prstGeom prst="rect">
            <a:avLst/>
          </a:prstGeom>
        </p:spPr>
        <p:txBody>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buFont typeface="Wingdings" pitchFamily="2" charset="2"/>
              <a:buChar char="Ø"/>
            </a:pPr>
            <a:r>
              <a:rPr lang="en-US" sz="2000">
                <a:latin typeface="Times New Roman" pitchFamily="18" charset="0"/>
                <a:cs typeface="Times New Roman" pitchFamily="18" charset="0"/>
              </a:rPr>
              <a:t>At present there is no software for RGUKT hospital management</a:t>
            </a:r>
          </a:p>
          <a:p>
            <a:pPr marL="342900" indent="-342900">
              <a:buFont typeface="Wingdings" pitchFamily="2" charset="2"/>
              <a:buChar char="Ø"/>
            </a:pPr>
            <a:endParaRPr lang="en-US" sz="2000">
              <a:latin typeface="Times New Roman" pitchFamily="18" charset="0"/>
              <a:cs typeface="Times New Roman" pitchFamily="18" charset="0"/>
            </a:endParaRPr>
          </a:p>
          <a:p>
            <a:pPr marL="342900" indent="-342900">
              <a:buFont typeface="Wingdings" pitchFamily="2" charset="2"/>
              <a:buChar char="Ø"/>
            </a:pPr>
            <a:r>
              <a:rPr lang="en-US" sz="2000">
                <a:latin typeface="Times New Roman" pitchFamily="18" charset="0"/>
                <a:cs typeface="Times New Roman" pitchFamily="18" charset="0"/>
              </a:rPr>
              <a:t>Students need to come to hospital to check whether doctor is present or not.</a:t>
            </a:r>
          </a:p>
          <a:p>
            <a:pPr marL="342900" indent="-342900">
              <a:buFont typeface="Wingdings" pitchFamily="2" charset="2"/>
              <a:buChar char="Ø"/>
            </a:pPr>
            <a:endParaRPr lang="en-US" sz="2000">
              <a:latin typeface="Times New Roman" pitchFamily="18" charset="0"/>
              <a:cs typeface="Times New Roman" pitchFamily="18" charset="0"/>
            </a:endParaRPr>
          </a:p>
          <a:p>
            <a:pPr marL="342900" indent="-342900">
              <a:buFont typeface="Wingdings" pitchFamily="2" charset="2"/>
              <a:buChar char="Ø"/>
            </a:pPr>
            <a:r>
              <a:rPr lang="en-US" sz="2000">
                <a:latin typeface="Times New Roman" pitchFamily="18" charset="0"/>
                <a:cs typeface="Times New Roman" pitchFamily="18" charset="0"/>
              </a:rPr>
              <a:t>Students details and prescriptions are carried out manually</a:t>
            </a:r>
          </a:p>
          <a:p>
            <a:pPr marL="342900" indent="-342900">
              <a:buFont typeface="Wingdings" pitchFamily="2" charset="2"/>
              <a:buChar char="Ø"/>
            </a:pPr>
            <a:endParaRPr lang="en-US" sz="2000">
              <a:latin typeface="Times New Roman" pitchFamily="18" charset="0"/>
              <a:cs typeface="Times New Roman" pitchFamily="18" charset="0"/>
            </a:endParaRPr>
          </a:p>
          <a:p>
            <a:pPr marL="342900" indent="-342900">
              <a:buFont typeface="Wingdings" pitchFamily="2" charset="2"/>
              <a:buChar char="Ø"/>
            </a:pPr>
            <a:r>
              <a:rPr lang="en-US" sz="2000">
                <a:latin typeface="Times New Roman" pitchFamily="18" charset="0"/>
                <a:cs typeface="Times New Roman" pitchFamily="18" charset="0"/>
              </a:rPr>
              <a:t>Lack of security for the records, anyone disarrange the records of our system</a:t>
            </a:r>
          </a:p>
          <a:p>
            <a:pPr marL="342900" indent="-342900">
              <a:buFont typeface="Wingdings" pitchFamily="2" charset="2"/>
              <a:buChar char="Ø"/>
            </a:pPr>
            <a:endParaRPr lang="en-US" sz="2000">
              <a:latin typeface="Times New Roman" pitchFamily="18" charset="0"/>
              <a:cs typeface="Times New Roman" pitchFamily="18" charset="0"/>
            </a:endParaRPr>
          </a:p>
          <a:p>
            <a:pPr marL="342900" indent="-342900">
              <a:buFont typeface="Wingdings" pitchFamily="2" charset="2"/>
              <a:buChar char="Ø"/>
            </a:pPr>
            <a:r>
              <a:rPr lang="en-US" sz="2000">
                <a:latin typeface="Times New Roman" pitchFamily="18" charset="0"/>
                <a:cs typeface="Times New Roman" pitchFamily="18" charset="0"/>
              </a:rPr>
              <a:t>If someone want to check the details of the available doctors the previous system does not provide any  necessary details of this type.</a:t>
            </a:r>
          </a:p>
          <a:p>
            <a:pPr marL="342900" indent="-342900">
              <a:buFont typeface="Wingdings" pitchFamily="2" charset="2"/>
              <a:buChar char="Ø"/>
            </a:pPr>
            <a:endParaRPr lang="en-US" sz="2000">
              <a:latin typeface="Times New Roman" pitchFamily="18" charset="0"/>
              <a:cs typeface="Times New Roman" pitchFamily="18" charset="0"/>
            </a:endParaRPr>
          </a:p>
          <a:p>
            <a:pPr marL="342900" indent="-342900">
              <a:buFont typeface="Wingdings" pitchFamily="2" charset="2"/>
              <a:buChar char="Ø"/>
            </a:pPr>
            <a:endParaRPr lang="en-US" sz="2000">
              <a:latin typeface="Times New Roman" pitchFamily="18" charset="0"/>
              <a:cs typeface="Times New Roman" pitchFamily="18" charset="0"/>
            </a:endParaRPr>
          </a:p>
          <a:p>
            <a:pPr marL="342900" indent="-342900">
              <a:buFont typeface="Wingdings" pitchFamily="2" charset="2"/>
              <a:buChar char="Ø"/>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010412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90471" y="869325"/>
            <a:ext cx="10363200" cy="824247"/>
          </a:xfrm>
          <a:prstGeom prst="rect">
            <a:avLst/>
          </a:prstGeom>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IN" sz="3200" b="1" u="sng" dirty="0">
                <a:latin typeface="Times New Roman" pitchFamily="18" charset="0"/>
                <a:cs typeface="Times New Roman" pitchFamily="18" charset="0"/>
              </a:rPr>
              <a:t>Proposal System</a:t>
            </a:r>
          </a:p>
        </p:txBody>
      </p:sp>
      <p:sp>
        <p:nvSpPr>
          <p:cNvPr id="3" name="Text Placeholder 2"/>
          <p:cNvSpPr txBox="1">
            <a:spLocks/>
          </p:cNvSpPr>
          <p:nvPr/>
        </p:nvSpPr>
        <p:spPr>
          <a:xfrm>
            <a:off x="707136" y="2054181"/>
            <a:ext cx="10363200" cy="4778062"/>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buFont typeface="Wingdings" pitchFamily="2" charset="2"/>
              <a:buChar char="Ø"/>
            </a:pPr>
            <a:r>
              <a:rPr lang="en-US" sz="2000" dirty="0">
                <a:latin typeface="Times New Roman" pitchFamily="18" charset="0"/>
                <a:cs typeface="Times New Roman" pitchFamily="18" charset="0"/>
              </a:rPr>
              <a:t>Replaces the old paper based system.</a:t>
            </a:r>
          </a:p>
          <a:p>
            <a:pPr marL="342900" indent="-342900">
              <a:buFont typeface="Wingdings" pitchFamily="2" charset="2"/>
              <a:buChar char="Ø"/>
            </a:pPr>
            <a:endParaRPr lang="en-US" sz="2000" dirty="0">
              <a:latin typeface="Times New Roman" pitchFamily="18" charset="0"/>
              <a:cs typeface="Times New Roman" pitchFamily="18" charset="0"/>
            </a:endParaRPr>
          </a:p>
          <a:p>
            <a:pPr marL="342900" indent="-342900">
              <a:buFont typeface="Wingdings" pitchFamily="2" charset="2"/>
              <a:buChar char="Ø"/>
            </a:pPr>
            <a:r>
              <a:rPr lang="en-IN" sz="2000" dirty="0">
                <a:latin typeface="Times New Roman" pitchFamily="18" charset="0"/>
                <a:cs typeface="Times New Roman" pitchFamily="18" charset="0"/>
              </a:rPr>
              <a:t>Store large amount of data in secure manner</a:t>
            </a:r>
          </a:p>
          <a:p>
            <a:pPr marL="342900" indent="-342900">
              <a:buFont typeface="Wingdings" pitchFamily="2" charset="2"/>
              <a:buChar char="Ø"/>
            </a:pPr>
            <a:endParaRPr lang="en-IN" sz="2000" dirty="0">
              <a:latin typeface="Times New Roman" pitchFamily="18" charset="0"/>
              <a:cs typeface="Times New Roman" pitchFamily="18" charset="0"/>
            </a:endParaRPr>
          </a:p>
          <a:p>
            <a:pPr marL="342900" indent="-342900">
              <a:buFont typeface="Wingdings" pitchFamily="2" charset="2"/>
              <a:buChar char="Ø"/>
            </a:pPr>
            <a:r>
              <a:rPr lang="en-IN" sz="2000" dirty="0">
                <a:latin typeface="Times New Roman" pitchFamily="18" charset="0"/>
                <a:cs typeface="Times New Roman" pitchFamily="18" charset="0"/>
              </a:rPr>
              <a:t>Easy to retrieve the data about  student  </a:t>
            </a:r>
          </a:p>
          <a:p>
            <a:pPr marL="342900" indent="-342900">
              <a:buFont typeface="Wingdings" pitchFamily="2" charset="2"/>
              <a:buChar char="Ø"/>
            </a:pPr>
            <a:endParaRPr lang="en-IN" sz="2000" dirty="0">
              <a:latin typeface="Times New Roman" pitchFamily="18" charset="0"/>
              <a:cs typeface="Times New Roman" pitchFamily="18" charset="0"/>
            </a:endParaRPr>
          </a:p>
          <a:p>
            <a:pPr marL="342900" indent="-342900">
              <a:buFont typeface="Wingdings" pitchFamily="2" charset="2"/>
              <a:buChar char="Ø"/>
            </a:pPr>
            <a:r>
              <a:rPr lang="en-US" sz="2000" dirty="0">
                <a:latin typeface="Times New Roman" pitchFamily="18" charset="0"/>
                <a:cs typeface="Times New Roman" pitchFamily="18" charset="0"/>
              </a:rPr>
              <a:t>Students no need to come to hospital to check whether doctor is present or not.</a:t>
            </a:r>
          </a:p>
          <a:p>
            <a:pPr marL="342900" indent="-342900">
              <a:buFont typeface="Wingdings" pitchFamily="2" charset="2"/>
              <a:buChar char="Ø"/>
            </a:pPr>
            <a:endParaRPr lang="en-US" sz="2000" dirty="0">
              <a:latin typeface="Times New Roman" pitchFamily="18" charset="0"/>
              <a:cs typeface="Times New Roman" pitchFamily="18" charset="0"/>
            </a:endParaRPr>
          </a:p>
          <a:p>
            <a:pPr marL="342900" indent="-342900">
              <a:buFont typeface="Wingdings" pitchFamily="2" charset="2"/>
              <a:buChar char="Ø"/>
            </a:pPr>
            <a:r>
              <a:rPr lang="en-US" sz="2000" dirty="0">
                <a:latin typeface="Times New Roman" pitchFamily="18" charset="0"/>
                <a:cs typeface="Times New Roman" pitchFamily="18" charset="0"/>
              </a:rPr>
              <a:t>Doctors can prescribe the medicine in the website itself.</a:t>
            </a:r>
          </a:p>
          <a:p>
            <a:pPr marL="342900" indent="-342900">
              <a:buFont typeface="Wingdings" pitchFamily="2" charset="2"/>
              <a:buChar char="Ø"/>
            </a:pPr>
            <a:endParaRPr lang="en-US" sz="2000" dirty="0">
              <a:latin typeface="Times New Roman" pitchFamily="18" charset="0"/>
              <a:cs typeface="Times New Roman" pitchFamily="18" charset="0"/>
            </a:endParaRPr>
          </a:p>
          <a:p>
            <a:pPr marL="342900" indent="-342900">
              <a:buFont typeface="Wingdings" pitchFamily="2" charset="2"/>
              <a:buChar char="Ø"/>
            </a:pPr>
            <a:r>
              <a:rPr lang="en-US" sz="2000" dirty="0">
                <a:latin typeface="Times New Roman" pitchFamily="18" charset="0"/>
                <a:cs typeface="Times New Roman" pitchFamily="18" charset="0"/>
              </a:rPr>
              <a:t>It manages patient appointments and prescribed medicines.</a:t>
            </a:r>
          </a:p>
          <a:p>
            <a:pPr marL="342900" indent="-342900">
              <a:buFont typeface="Wingdings" pitchFamily="2" charset="2"/>
              <a:buChar char="Ø"/>
            </a:pP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a:latin typeface="Times New Roman" pitchFamily="18" charset="0"/>
              <a:cs typeface="Times New Roman" pitchFamily="18" charset="0"/>
            </a:endParaRPr>
          </a:p>
          <a:p>
            <a:pPr marL="342900" indent="-342900">
              <a:buFont typeface="Wingdings" pitchFamily="2" charset="2"/>
              <a:buChar char="Ø"/>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224929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11841" y="5670550"/>
            <a:ext cx="7446131" cy="685800"/>
          </a:xfrm>
          <a:prstGeom prst="rect">
            <a:avLst/>
          </a:prstGeom>
        </p:spPr>
        <p:txBody>
          <a:bodyPr vert="horz" lIns="91440" tIns="45720" rIns="91440" bIns="45720" rtlCol="0" anchor="ct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200" cap="all" spc="300">
                <a:solidFill>
                  <a:srgbClr val="FFFFFF"/>
                </a:solidFill>
              </a:rPr>
              <a:t>System design</a:t>
            </a:r>
            <a:endParaRPr lang="en-US" sz="3200" cap="all" spc="300" dirty="0">
              <a:solidFill>
                <a:srgbClr val="FFFFFF"/>
              </a:solidFill>
            </a:endParaRPr>
          </a:p>
        </p:txBody>
      </p:sp>
      <p:sp>
        <p:nvSpPr>
          <p:cNvPr id="4" name="Rectangle 3"/>
          <p:cNvSpPr/>
          <p:nvPr/>
        </p:nvSpPr>
        <p:spPr>
          <a:xfrm>
            <a:off x="1371305" y="939016"/>
            <a:ext cx="4720402" cy="584775"/>
          </a:xfrm>
          <a:prstGeom prst="rect">
            <a:avLst/>
          </a:prstGeom>
        </p:spPr>
        <p:txBody>
          <a:bodyPr wrap="square">
            <a:spAutoFit/>
          </a:bodyPr>
          <a:lstStyle/>
          <a:p>
            <a:r>
              <a:rPr lang="en-US" sz="3200" b="1" u="sng" dirty="0">
                <a:solidFill>
                  <a:schemeClr val="bg2">
                    <a:lumMod val="50000"/>
                  </a:schemeClr>
                </a:solidFill>
              </a:rPr>
              <a:t>Results and Analysis</a:t>
            </a:r>
            <a:endParaRPr lang="en-IN" sz="3200" b="1" u="sng" dirty="0">
              <a:solidFill>
                <a:schemeClr val="bg2">
                  <a:lumMod val="50000"/>
                </a:schemeClr>
              </a:solidFill>
            </a:endParaRPr>
          </a:p>
        </p:txBody>
      </p:sp>
      <p:sp>
        <p:nvSpPr>
          <p:cNvPr id="3" name="Rectangle 2"/>
          <p:cNvSpPr/>
          <p:nvPr/>
        </p:nvSpPr>
        <p:spPr>
          <a:xfrm>
            <a:off x="1053143" y="1720335"/>
            <a:ext cx="10564426" cy="2677656"/>
          </a:xfrm>
          <a:prstGeom prst="rect">
            <a:avLst/>
          </a:prstGeom>
        </p:spPr>
        <p:txBody>
          <a:bodyPr wrap="square">
            <a:spAutoFit/>
          </a:bodyPr>
          <a:lstStyle/>
          <a:p>
            <a:pPr marL="285750" indent="-285750">
              <a:buFont typeface="Arial" pitchFamily="34" charset="0"/>
              <a:buChar char="•"/>
            </a:pPr>
            <a:r>
              <a:rPr lang="en-IN" sz="2400" dirty="0">
                <a:latin typeface="Times New Roman" pitchFamily="18" charset="0"/>
                <a:cs typeface="Times New Roman" pitchFamily="18" charset="0"/>
              </a:rPr>
              <a:t>Student can easily access their details when he want. Because here we are using PHP </a:t>
            </a:r>
            <a:r>
              <a:rPr lang="en-IN" sz="2400">
                <a:latin typeface="Times New Roman" pitchFamily="18" charset="0"/>
                <a:cs typeface="Times New Roman" pitchFamily="18" charset="0"/>
              </a:rPr>
              <a:t>and MySQL </a:t>
            </a:r>
            <a:r>
              <a:rPr lang="en-IN" sz="2400" dirty="0">
                <a:latin typeface="Times New Roman" pitchFamily="18" charset="0"/>
                <a:cs typeface="Times New Roman" pitchFamily="18" charset="0"/>
              </a:rPr>
              <a:t>which place a major role to store database of the students in systematic  manner.</a:t>
            </a:r>
          </a:p>
          <a:p>
            <a:pPr marL="285750" indent="-285750">
              <a:buFont typeface="Arial" pitchFamily="34" charset="0"/>
              <a:buChar char="•"/>
            </a:pPr>
            <a:r>
              <a:rPr lang="en-IN" sz="2400" dirty="0">
                <a:latin typeface="Times New Roman" pitchFamily="18" charset="0"/>
                <a:cs typeface="Times New Roman" pitchFamily="18" charset="0"/>
              </a:rPr>
              <a:t>The details of student are in secured way because here we are using Hashing Technique to provide security.</a:t>
            </a:r>
          </a:p>
          <a:p>
            <a:pPr marL="285750" indent="-285750">
              <a:buFont typeface="Arial" pitchFamily="34" charset="0"/>
              <a:buChar char="•"/>
            </a:pPr>
            <a:r>
              <a:rPr lang="en-IN" sz="2400" dirty="0">
                <a:latin typeface="Times New Roman" pitchFamily="18" charset="0"/>
                <a:cs typeface="Times New Roman" pitchFamily="18" charset="0"/>
              </a:rPr>
              <a:t>Here password is not visible to anyone even admin also can not access the passwords of students.</a:t>
            </a:r>
          </a:p>
        </p:txBody>
      </p:sp>
    </p:spTree>
    <p:extLst>
      <p:ext uri="{BB962C8B-B14F-4D97-AF65-F5344CB8AC3E}">
        <p14:creationId xmlns:p14="http://schemas.microsoft.com/office/powerpoint/2010/main" val="420569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2840" y="1145078"/>
            <a:ext cx="8940259" cy="584775"/>
          </a:xfrm>
          <a:prstGeom prst="rect">
            <a:avLst/>
          </a:prstGeom>
        </p:spPr>
        <p:txBody>
          <a:bodyPr wrap="square">
            <a:spAutoFit/>
          </a:bodyPr>
          <a:lstStyle/>
          <a:p>
            <a:pPr>
              <a:spcBef>
                <a:spcPts val="0"/>
              </a:spcBef>
              <a:spcAft>
                <a:spcPts val="600"/>
              </a:spcAft>
            </a:pPr>
            <a:r>
              <a:rPr lang="en-US" sz="3200" b="1" u="sng" dirty="0">
                <a:solidFill>
                  <a:schemeClr val="accent3">
                    <a:lumMod val="75000"/>
                  </a:schemeClr>
                </a:solidFill>
                <a:latin typeface="Times New Roman" pitchFamily="18" charset="0"/>
                <a:ea typeface="+mj-lt"/>
                <a:cs typeface="Times New Roman" pitchFamily="18" charset="0"/>
              </a:rPr>
              <a:t>Requirement analysis and Specification</a:t>
            </a:r>
          </a:p>
        </p:txBody>
      </p:sp>
      <p:sp>
        <p:nvSpPr>
          <p:cNvPr id="3" name="Rectangle 2"/>
          <p:cNvSpPr/>
          <p:nvPr/>
        </p:nvSpPr>
        <p:spPr>
          <a:xfrm>
            <a:off x="1477108" y="2238833"/>
            <a:ext cx="6096000" cy="3693319"/>
          </a:xfrm>
          <a:prstGeom prst="rect">
            <a:avLst/>
          </a:prstGeom>
        </p:spPr>
        <p:txBody>
          <a:bodyPr>
            <a:spAutoFit/>
          </a:bodyPr>
          <a:lstStyle/>
          <a:p>
            <a:r>
              <a:rPr lang="en-IN" b="1" u="sng" dirty="0">
                <a:latin typeface="Times New Roman" pitchFamily="18" charset="0"/>
                <a:cs typeface="Times New Roman" pitchFamily="18" charset="0"/>
              </a:rPr>
              <a:t>HARDWARE REQUIREMENTS</a:t>
            </a:r>
          </a:p>
          <a:p>
            <a:endParaRPr lang="en-IN" u="sng" dirty="0">
              <a:latin typeface="Times New Roman" pitchFamily="18" charset="0"/>
              <a:cs typeface="Times New Roman" pitchFamily="18" charset="0"/>
            </a:endParaRPr>
          </a:p>
          <a:p>
            <a:pPr marL="285750" indent="-285750">
              <a:buFont typeface="Arial" pitchFamily="34" charset="0"/>
              <a:buChar char="•"/>
            </a:pPr>
            <a:r>
              <a:rPr lang="en-IN" u="sng" dirty="0">
                <a:latin typeface="Times New Roman" pitchFamily="18" charset="0"/>
                <a:cs typeface="Times New Roman" pitchFamily="18" charset="0"/>
              </a:rPr>
              <a:t>RAM</a:t>
            </a:r>
            <a:r>
              <a:rPr lang="en-IN" dirty="0">
                <a:latin typeface="Times New Roman" pitchFamily="18" charset="0"/>
                <a:cs typeface="Times New Roman" pitchFamily="18" charset="0"/>
              </a:rPr>
              <a:t>: 5GB</a:t>
            </a:r>
          </a:p>
          <a:p>
            <a:pPr marL="285750" indent="-285750">
              <a:buFont typeface="Arial" pitchFamily="34" charset="0"/>
              <a:buChar char="•"/>
            </a:pPr>
            <a:r>
              <a:rPr lang="en-IN" u="sng" dirty="0">
                <a:latin typeface="Times New Roman" pitchFamily="18" charset="0"/>
                <a:cs typeface="Times New Roman" pitchFamily="18" charset="0"/>
              </a:rPr>
              <a:t>ROM</a:t>
            </a:r>
            <a:r>
              <a:rPr lang="en-IN" dirty="0">
                <a:latin typeface="Times New Roman" pitchFamily="18" charset="0"/>
                <a:cs typeface="Times New Roman" pitchFamily="18" charset="0"/>
              </a:rPr>
              <a:t>: 512</a:t>
            </a:r>
          </a:p>
          <a:p>
            <a:pPr marL="285750" indent="-285750">
              <a:buFont typeface="Arial" pitchFamily="34" charset="0"/>
              <a:buChar char="•"/>
            </a:pPr>
            <a:r>
              <a:rPr lang="en-IN" u="sng" dirty="0">
                <a:latin typeface="Times New Roman" pitchFamily="18" charset="0"/>
                <a:cs typeface="Times New Roman" pitchFamily="18" charset="0"/>
              </a:rPr>
              <a:t>PROCESSOR</a:t>
            </a:r>
            <a:r>
              <a:rPr lang="en-IN" dirty="0">
                <a:latin typeface="Times New Roman" pitchFamily="18" charset="0"/>
                <a:cs typeface="Times New Roman" pitchFamily="18" charset="0"/>
              </a:rPr>
              <a:t>: AMD A9  DUAL CORE</a:t>
            </a:r>
          </a:p>
          <a:p>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p>
            <a:r>
              <a:rPr lang="en-IN" b="1" u="sng" dirty="0">
                <a:latin typeface="Times New Roman" pitchFamily="18" charset="0"/>
                <a:cs typeface="Times New Roman" pitchFamily="18" charset="0"/>
              </a:rPr>
              <a:t>SOFTWARE REQUIREMENTS</a:t>
            </a:r>
          </a:p>
          <a:p>
            <a:endParaRPr lang="en-IN" u="sng" dirty="0">
              <a:latin typeface="Times New Roman" pitchFamily="18" charset="0"/>
              <a:cs typeface="Times New Roman" pitchFamily="18" charset="0"/>
            </a:endParaRPr>
          </a:p>
          <a:p>
            <a:pPr marL="285750" indent="-285750">
              <a:buFont typeface="Arial" pitchFamily="34" charset="0"/>
              <a:buChar char="•"/>
            </a:pPr>
            <a:r>
              <a:rPr lang="en-IN" u="sng" dirty="0">
                <a:latin typeface="Times New Roman" pitchFamily="18" charset="0"/>
                <a:cs typeface="Times New Roman" pitchFamily="18" charset="0"/>
              </a:rPr>
              <a:t>backend</a:t>
            </a:r>
            <a:r>
              <a:rPr lang="en-IN" dirty="0">
                <a:latin typeface="Times New Roman" pitchFamily="18" charset="0"/>
                <a:cs typeface="Times New Roman" pitchFamily="18" charset="0"/>
              </a:rPr>
              <a:t>:  MYSQL , PHP</a:t>
            </a:r>
          </a:p>
          <a:p>
            <a:pPr marL="285750" indent="-285750">
              <a:buFont typeface="Arial" pitchFamily="34" charset="0"/>
              <a:buChar char="•"/>
            </a:pPr>
            <a:r>
              <a:rPr lang="en-IN" u="sng" dirty="0">
                <a:latin typeface="Times New Roman" pitchFamily="18" charset="0"/>
                <a:cs typeface="Times New Roman" pitchFamily="18" charset="0"/>
              </a:rPr>
              <a:t>frontend:</a:t>
            </a:r>
            <a:r>
              <a:rPr lang="en-IN" dirty="0">
                <a:latin typeface="Times New Roman" pitchFamily="18" charset="0"/>
                <a:cs typeface="Times New Roman" pitchFamily="18" charset="0"/>
              </a:rPr>
              <a:t>  JS, HTML  , CSS,</a:t>
            </a:r>
          </a:p>
          <a:p>
            <a:pPr marL="285750" indent="-285750">
              <a:buFont typeface="Arial" pitchFamily="34" charset="0"/>
              <a:buChar char="•"/>
            </a:pPr>
            <a:r>
              <a:rPr lang="en-IN" u="sng" dirty="0">
                <a:latin typeface="Times New Roman" pitchFamily="18" charset="0"/>
                <a:cs typeface="Times New Roman" pitchFamily="18" charset="0"/>
              </a:rPr>
              <a:t>Operating SYSTEM</a:t>
            </a:r>
            <a:r>
              <a:rPr lang="en-IN" dirty="0">
                <a:latin typeface="Times New Roman" pitchFamily="18" charset="0"/>
                <a:cs typeface="Times New Roman" pitchFamily="18" charset="0"/>
              </a:rPr>
              <a:t>:  WINDOWS -10</a:t>
            </a: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404370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1785" y="1234088"/>
            <a:ext cx="4833866" cy="646331"/>
          </a:xfrm>
          <a:prstGeom prst="rect">
            <a:avLst/>
          </a:prstGeom>
        </p:spPr>
        <p:txBody>
          <a:bodyPr wrap="square">
            <a:spAutoFit/>
          </a:bodyPr>
          <a:lstStyle/>
          <a:p>
            <a:r>
              <a:rPr lang="en-US" sz="3600" b="1" dirty="0">
                <a:latin typeface="Times New Roman" pitchFamily="18" charset="0"/>
                <a:cs typeface="Times New Roman" pitchFamily="18" charset="0"/>
              </a:rPr>
              <a:t>System design</a:t>
            </a:r>
            <a:endParaRPr lang="en-IN" sz="3600" b="1" dirty="0">
              <a:latin typeface="Times New Roman" pitchFamily="18" charset="0"/>
              <a:cs typeface="Times New Roman" pitchFamily="18" charset="0"/>
            </a:endParaRPr>
          </a:p>
        </p:txBody>
      </p:sp>
      <p:sp>
        <p:nvSpPr>
          <p:cNvPr id="6" name="Rectangle 5"/>
          <p:cNvSpPr/>
          <p:nvPr/>
        </p:nvSpPr>
        <p:spPr>
          <a:xfrm>
            <a:off x="1901785" y="2551837"/>
            <a:ext cx="7242215" cy="2308324"/>
          </a:xfrm>
          <a:prstGeom prst="rect">
            <a:avLst/>
          </a:prstGeom>
        </p:spPr>
        <p:txBody>
          <a:bodyPr wrap="square">
            <a:spAutoFit/>
          </a:bodyPr>
          <a:lstStyle/>
          <a:p>
            <a:r>
              <a:rPr lang="en-US" sz="2400" dirty="0">
                <a:latin typeface="Times New Roman" pitchFamily="18" charset="0"/>
                <a:ea typeface="+mj-lt"/>
                <a:cs typeface="Times New Roman" pitchFamily="18" charset="0"/>
              </a:rPr>
              <a:t>The system design is divided into four sections:</a:t>
            </a:r>
          </a:p>
          <a:p>
            <a:endParaRPr lang="en-US" sz="2400" dirty="0">
              <a:latin typeface="Times New Roman" pitchFamily="18" charset="0"/>
              <a:cs typeface="Times New Roman" pitchFamily="18" charset="0"/>
            </a:endParaRPr>
          </a:p>
          <a:p>
            <a:pPr marL="800100" lvl="1" indent="-342900">
              <a:buFont typeface="Arial" pitchFamily="34" charset="0"/>
              <a:buChar char="•"/>
            </a:pPr>
            <a:r>
              <a:rPr lang="en-US" sz="2400" dirty="0">
                <a:latin typeface="Times New Roman" pitchFamily="18" charset="0"/>
                <a:ea typeface="+mj-lt"/>
                <a:cs typeface="Times New Roman" pitchFamily="18" charset="0"/>
              </a:rPr>
              <a:t>Student section</a:t>
            </a:r>
          </a:p>
          <a:p>
            <a:pPr marL="800100" lvl="1" indent="-342900">
              <a:buFont typeface="Arial" pitchFamily="34" charset="0"/>
              <a:buChar char="•"/>
            </a:pPr>
            <a:r>
              <a:rPr lang="en-US" sz="2400" dirty="0">
                <a:latin typeface="Times New Roman" pitchFamily="18" charset="0"/>
                <a:ea typeface="+mj-lt"/>
                <a:cs typeface="Times New Roman" pitchFamily="18" charset="0"/>
              </a:rPr>
              <a:t>Doctor section</a:t>
            </a:r>
          </a:p>
          <a:p>
            <a:pPr marL="800100" lvl="1" indent="-342900">
              <a:buFont typeface="Arial" pitchFamily="34" charset="0"/>
              <a:buChar char="•"/>
            </a:pPr>
            <a:r>
              <a:rPr lang="en-US" sz="2400" dirty="0">
                <a:latin typeface="Times New Roman" pitchFamily="18" charset="0"/>
                <a:ea typeface="+mj-lt"/>
                <a:cs typeface="Times New Roman" pitchFamily="18" charset="0"/>
              </a:rPr>
              <a:t>Pharmacist section</a:t>
            </a:r>
          </a:p>
          <a:p>
            <a:pPr marL="800100" lvl="1" indent="-342900">
              <a:buFont typeface="Arial" pitchFamily="34" charset="0"/>
              <a:buChar char="•"/>
            </a:pPr>
            <a:r>
              <a:rPr lang="en-US" sz="2400" dirty="0">
                <a:latin typeface="Times New Roman" pitchFamily="18" charset="0"/>
                <a:ea typeface="+mj-lt"/>
                <a:cs typeface="Times New Roman" pitchFamily="18" charset="0"/>
              </a:rPr>
              <a:t>Admin Section</a:t>
            </a:r>
          </a:p>
        </p:txBody>
      </p:sp>
    </p:spTree>
    <p:extLst>
      <p:ext uri="{BB962C8B-B14F-4D97-AF65-F5344CB8AC3E}">
        <p14:creationId xmlns:p14="http://schemas.microsoft.com/office/powerpoint/2010/main" val="2794033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
            <a:ext cx="4765185" cy="6857999"/>
          </a:xfrm>
          <a:prstGeom prst="rect">
            <a:avLst/>
          </a:prstGeom>
          <a:solidFill>
            <a:schemeClr val="bg1">
              <a:lumMod val="50000"/>
            </a:schemeClr>
          </a:solidFill>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en-IN" dirty="0"/>
          </a:p>
          <a:p>
            <a:endParaRPr lang="en-IN" dirty="0"/>
          </a:p>
          <a:p>
            <a:endParaRPr lang="en-IN" dirty="0"/>
          </a:p>
          <a:p>
            <a:r>
              <a:rPr lang="en-IN" sz="4400" b="1" dirty="0">
                <a:solidFill>
                  <a:schemeClr val="tx1"/>
                </a:solidFill>
              </a:rPr>
              <a:t>System Design</a:t>
            </a:r>
            <a:br>
              <a:rPr lang="en-IN" dirty="0"/>
            </a:br>
            <a:br>
              <a:rPr lang="en-IN" dirty="0"/>
            </a:br>
            <a:r>
              <a:rPr lang="en-US" sz="2800" i="1" dirty="0">
                <a:solidFill>
                  <a:schemeClr val="bg1"/>
                </a:solidFill>
              </a:rPr>
              <a:t>Use case Diagram for Student</a:t>
            </a:r>
          </a:p>
          <a:p>
            <a:br>
              <a:rPr lang="en-IN" dirty="0"/>
            </a:b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85" y="1"/>
            <a:ext cx="7426815" cy="6858000"/>
          </a:xfrm>
          <a:prstGeom prst="rect">
            <a:avLst/>
          </a:prstGeom>
        </p:spPr>
      </p:pic>
    </p:spTree>
    <p:extLst>
      <p:ext uri="{BB962C8B-B14F-4D97-AF65-F5344CB8AC3E}">
        <p14:creationId xmlns:p14="http://schemas.microsoft.com/office/powerpoint/2010/main" val="325943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0"/>
            <a:ext cx="4932608" cy="6858000"/>
          </a:xfrm>
          <a:prstGeom prst="rect">
            <a:avLst/>
          </a:prstGeom>
          <a:solidFill>
            <a:schemeClr val="bg1">
              <a:lumMod val="50000"/>
            </a:schemeClr>
          </a:solidFill>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en-IN" dirty="0"/>
          </a:p>
          <a:p>
            <a:endParaRPr lang="en-IN" dirty="0"/>
          </a:p>
          <a:p>
            <a:endParaRPr lang="en-IN" dirty="0"/>
          </a:p>
          <a:p>
            <a:r>
              <a:rPr lang="en-IN" sz="4400" b="1" dirty="0">
                <a:solidFill>
                  <a:schemeClr val="tx1"/>
                </a:solidFill>
              </a:rPr>
              <a:t>System Design</a:t>
            </a:r>
          </a:p>
          <a:p>
            <a:r>
              <a:rPr lang="en-IN" dirty="0"/>
              <a:t> </a:t>
            </a:r>
            <a:br>
              <a:rPr lang="en-IN" dirty="0"/>
            </a:br>
            <a:r>
              <a:rPr lang="en-US" sz="2400" i="1" dirty="0">
                <a:solidFill>
                  <a:schemeClr val="bg1"/>
                </a:solidFill>
              </a:rPr>
              <a:t>Use case Diagram for Doctor</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609" y="0"/>
            <a:ext cx="7259392" cy="6858000"/>
          </a:xfrm>
          <a:prstGeom prst="rect">
            <a:avLst/>
          </a:prstGeom>
        </p:spPr>
      </p:pic>
    </p:spTree>
    <p:extLst>
      <p:ext uri="{BB962C8B-B14F-4D97-AF65-F5344CB8AC3E}">
        <p14:creationId xmlns:p14="http://schemas.microsoft.com/office/powerpoint/2010/main" val="1944088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 y="0"/>
            <a:ext cx="4945486" cy="6858000"/>
          </a:xfrm>
          <a:prstGeom prst="rect">
            <a:avLst/>
          </a:prstGeom>
          <a:solidFill>
            <a:schemeClr val="bg1">
              <a:lumMod val="50000"/>
            </a:schemeClr>
          </a:solidFill>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en-IN" dirty="0"/>
          </a:p>
          <a:p>
            <a:endParaRPr lang="en-IN" dirty="0"/>
          </a:p>
          <a:p>
            <a:endParaRPr lang="en-IN" dirty="0"/>
          </a:p>
          <a:p>
            <a:r>
              <a:rPr lang="en-IN" sz="4400" b="1" dirty="0">
                <a:solidFill>
                  <a:schemeClr val="tx1"/>
                </a:solidFill>
              </a:rPr>
              <a:t>System Design</a:t>
            </a:r>
            <a:br>
              <a:rPr lang="en-IN" b="1" dirty="0"/>
            </a:br>
            <a:br>
              <a:rPr lang="en-IN" dirty="0"/>
            </a:br>
            <a:r>
              <a:rPr lang="en-US" sz="2400" i="1" dirty="0">
                <a:solidFill>
                  <a:schemeClr val="bg1"/>
                </a:solidFill>
              </a:rPr>
              <a:t>Use case Diagram for Pharmacist</a:t>
            </a:r>
          </a:p>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486" y="0"/>
            <a:ext cx="7246514" cy="6858000"/>
          </a:xfrm>
          <a:prstGeom prst="rect">
            <a:avLst/>
          </a:prstGeom>
        </p:spPr>
      </p:pic>
    </p:spTree>
    <p:extLst>
      <p:ext uri="{BB962C8B-B14F-4D97-AF65-F5344CB8AC3E}">
        <p14:creationId xmlns:p14="http://schemas.microsoft.com/office/powerpoint/2010/main" val="1263736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80" y="734096"/>
            <a:ext cx="11668261" cy="6123903"/>
          </a:xfrm>
          <a:prstGeom prst="rect">
            <a:avLst/>
          </a:prstGeom>
        </p:spPr>
      </p:pic>
      <p:sp>
        <p:nvSpPr>
          <p:cNvPr id="3" name="Rectangle 2"/>
          <p:cNvSpPr/>
          <p:nvPr/>
        </p:nvSpPr>
        <p:spPr>
          <a:xfrm>
            <a:off x="4378817" y="217799"/>
            <a:ext cx="2975020" cy="523220"/>
          </a:xfrm>
          <a:prstGeom prst="rect">
            <a:avLst/>
          </a:prstGeom>
        </p:spPr>
        <p:txBody>
          <a:bodyPr wrap="square">
            <a:spAutoFit/>
          </a:bodyPr>
          <a:lstStyle/>
          <a:p>
            <a:r>
              <a:rPr lang="en-US" sz="2800" dirty="0">
                <a:solidFill>
                  <a:srgbClr val="C00000"/>
                </a:solidFill>
                <a:latin typeface="Times New Roman" pitchFamily="18" charset="0"/>
                <a:cs typeface="Times New Roman" pitchFamily="18" charset="0"/>
              </a:rPr>
              <a:t>Implementation</a:t>
            </a:r>
          </a:p>
        </p:txBody>
      </p:sp>
    </p:spTree>
    <p:extLst>
      <p:ext uri="{BB962C8B-B14F-4D97-AF65-F5344CB8AC3E}">
        <p14:creationId xmlns:p14="http://schemas.microsoft.com/office/powerpoint/2010/main" val="1139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6092" y="2271319"/>
            <a:ext cx="11155618" cy="2246769"/>
          </a:xfrm>
          <a:prstGeom prst="rect">
            <a:avLst/>
          </a:prstGeom>
        </p:spPr>
        <p:txBody>
          <a:bodyPr wrap="none">
            <a:spAutoFit/>
          </a:bodyPr>
          <a:lstStyle/>
          <a:p>
            <a:pPr marL="285750" indent="-285750">
              <a:buFont typeface="Arial" pitchFamily="34" charset="0"/>
              <a:buChar char="•"/>
            </a:pPr>
            <a:r>
              <a:rPr lang="en-IN" sz="2000" dirty="0">
                <a:latin typeface="Times New Roman" pitchFamily="18" charset="0"/>
                <a:cs typeface="Times New Roman" pitchFamily="18" charset="0"/>
              </a:rPr>
              <a:t>Then go to “Sign – In” and enter ID and Password. So now open “Student dashboard” .</a:t>
            </a:r>
          </a:p>
          <a:p>
            <a:pPr marL="285750" indent="-285750">
              <a:buFont typeface="Arial" pitchFamily="34" charset="0"/>
              <a:buChar char="•"/>
            </a:pPr>
            <a:r>
              <a:rPr lang="en-IN" sz="2000" dirty="0">
                <a:latin typeface="Times New Roman" pitchFamily="18" charset="0"/>
                <a:cs typeface="Times New Roman" pitchFamily="18" charset="0"/>
              </a:rPr>
              <a:t>Click on appointment and enter details -&gt; take appointment. Show doctor availability timings.</a:t>
            </a:r>
          </a:p>
          <a:p>
            <a:pPr marL="285750" indent="-285750">
              <a:buFont typeface="Arial" pitchFamily="34" charset="0"/>
              <a:buChar char="•"/>
            </a:pPr>
            <a:r>
              <a:rPr lang="en-IN" sz="2000" dirty="0">
                <a:latin typeface="Times New Roman" pitchFamily="18" charset="0"/>
                <a:cs typeface="Times New Roman" pitchFamily="18" charset="0"/>
              </a:rPr>
              <a:t>Now login as doctor  -&gt; appointment list -&gt; click on ID number -&gt; Write Prescription.</a:t>
            </a:r>
          </a:p>
          <a:p>
            <a:pPr marL="285750" indent="-285750">
              <a:buFont typeface="Arial" pitchFamily="34" charset="0"/>
              <a:buChar char="•"/>
            </a:pPr>
            <a:r>
              <a:rPr lang="en-IN" sz="2000" dirty="0">
                <a:latin typeface="Times New Roman" pitchFamily="18" charset="0"/>
                <a:cs typeface="Times New Roman" pitchFamily="18" charset="0"/>
              </a:rPr>
              <a:t>Now login as Pharmacist -&gt; Patient details -&gt; Provide prescribed Medicine  to student-&gt; click on submit</a:t>
            </a:r>
          </a:p>
          <a:p>
            <a:pPr marL="285750" indent="-285750">
              <a:buFont typeface="Arial" pitchFamily="34" charset="0"/>
              <a:buChar char="•"/>
            </a:pPr>
            <a:r>
              <a:rPr lang="en-IN" sz="2000" dirty="0">
                <a:latin typeface="Times New Roman" pitchFamily="18" charset="0"/>
                <a:cs typeface="Times New Roman" pitchFamily="18" charset="0"/>
              </a:rPr>
              <a:t>Go to medicine history -&gt; here we saw the medicine which is given to student.</a:t>
            </a:r>
          </a:p>
          <a:p>
            <a:pPr marL="285750" indent="-285750">
              <a:buFont typeface="Arial" pitchFamily="34" charset="0"/>
              <a:buChar char="•"/>
            </a:pPr>
            <a:r>
              <a:rPr lang="en-IN" sz="2000" dirty="0">
                <a:latin typeface="Times New Roman" pitchFamily="18" charset="0"/>
                <a:cs typeface="Times New Roman" pitchFamily="18" charset="0"/>
              </a:rPr>
              <a:t>Now login as Admin -&gt; when new doctor is added then go to -&gt; add doctors -&gt; enter doctor details </a:t>
            </a:r>
          </a:p>
          <a:p>
            <a:pPr marL="285750" indent="-285750">
              <a:buFont typeface="Arial" pitchFamily="34" charset="0"/>
              <a:buChar char="•"/>
            </a:pPr>
            <a:r>
              <a:rPr lang="en-IN" sz="2000" dirty="0">
                <a:latin typeface="Times New Roman" pitchFamily="18" charset="0"/>
                <a:cs typeface="Times New Roman" pitchFamily="18" charset="0"/>
              </a:rPr>
              <a:t>Now login as student and go to student history and watch his previous visited details.</a:t>
            </a:r>
          </a:p>
        </p:txBody>
      </p:sp>
      <p:sp>
        <p:nvSpPr>
          <p:cNvPr id="3" name="Rectangle 2"/>
          <p:cNvSpPr/>
          <p:nvPr/>
        </p:nvSpPr>
        <p:spPr>
          <a:xfrm>
            <a:off x="769291" y="1295400"/>
            <a:ext cx="9535294" cy="830997"/>
          </a:xfrm>
          <a:prstGeom prst="rect">
            <a:avLst/>
          </a:prstGeom>
        </p:spPr>
        <p:txBody>
          <a:bodyPr wrap="square">
            <a:spAutoFit/>
          </a:bodyPr>
          <a:lstStyle/>
          <a:p>
            <a:r>
              <a:rPr lang="en-IN" sz="2400" b="1" dirty="0"/>
              <a:t>The steps  from when student enter into hospital to he/she leaves from the hospital  </a:t>
            </a:r>
            <a:r>
              <a:rPr lang="en-IN" sz="2000" b="1" dirty="0"/>
              <a:t>:-</a:t>
            </a:r>
          </a:p>
        </p:txBody>
      </p:sp>
    </p:spTree>
    <p:extLst>
      <p:ext uri="{BB962C8B-B14F-4D97-AF65-F5344CB8AC3E}">
        <p14:creationId xmlns:p14="http://schemas.microsoft.com/office/powerpoint/2010/main" val="2987328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56583" y="1959991"/>
            <a:ext cx="6096000" cy="5078313"/>
          </a:xfrm>
          <a:prstGeom prst="rect">
            <a:avLst/>
          </a:prstGeom>
        </p:spPr>
        <p:txBody>
          <a:bodyPr>
            <a:spAutoFit/>
          </a:bodyPr>
          <a:lstStyle/>
          <a:p>
            <a:pPr algn="ctr"/>
            <a:endParaRPr lang="en-GB" dirty="0"/>
          </a:p>
          <a:p>
            <a:pPr algn="ctr"/>
            <a:endParaRPr lang="en-GB" dirty="0"/>
          </a:p>
          <a:p>
            <a:pPr algn="ctr"/>
            <a:r>
              <a:rPr lang="en-GB" sz="1600"/>
              <a:t>“Final review of </a:t>
            </a:r>
            <a:r>
              <a:rPr lang="en-GB" sz="1600" dirty="0"/>
              <a:t>Mini Project”</a:t>
            </a:r>
          </a:p>
          <a:p>
            <a:pPr algn="ctr"/>
            <a:r>
              <a:rPr lang="en-GB" sz="1600" dirty="0"/>
              <a:t>for E-3 2017 Admitted Batch</a:t>
            </a:r>
          </a:p>
          <a:p>
            <a:pPr algn="ctr"/>
            <a:r>
              <a:rPr lang="en-GB" sz="1600" dirty="0"/>
              <a:t>Submitted as part of Mini Project.</a:t>
            </a:r>
          </a:p>
          <a:p>
            <a:pPr algn="ctr"/>
            <a:endParaRPr lang="en-GB" sz="1600" dirty="0"/>
          </a:p>
          <a:p>
            <a:pPr algn="ctr"/>
            <a:r>
              <a:rPr lang="en-GB" sz="1600" dirty="0"/>
              <a:t>P. </a:t>
            </a:r>
            <a:r>
              <a:rPr lang="en-GB" sz="1600" dirty="0" err="1"/>
              <a:t>Purna</a:t>
            </a:r>
            <a:r>
              <a:rPr lang="en-GB" sz="1600" dirty="0"/>
              <a:t>  -- ID. No: S170478 </a:t>
            </a:r>
          </a:p>
          <a:p>
            <a:pPr algn="ctr"/>
            <a:r>
              <a:rPr lang="en-GB" sz="1600" dirty="0"/>
              <a:t>         B. Lilly Grace  -- ID. No: S170082</a:t>
            </a:r>
          </a:p>
          <a:p>
            <a:pPr algn="ctr"/>
            <a:r>
              <a:rPr lang="en-GB" sz="1600" dirty="0"/>
              <a:t> K. Prasad -- ID. No: S170073</a:t>
            </a:r>
          </a:p>
          <a:p>
            <a:pPr algn="ctr"/>
            <a:endParaRPr lang="en-GB" sz="1600" dirty="0"/>
          </a:p>
          <a:p>
            <a:pPr algn="ctr"/>
            <a:r>
              <a:rPr lang="en-GB" sz="1600" dirty="0"/>
              <a:t>Under the Supervision of:</a:t>
            </a:r>
          </a:p>
          <a:p>
            <a:pPr algn="ctr"/>
            <a:r>
              <a:rPr lang="en-GB" sz="1600" dirty="0" err="1"/>
              <a:t>Ms.</a:t>
            </a:r>
            <a:r>
              <a:rPr lang="en-GB" sz="1600" dirty="0"/>
              <a:t> </a:t>
            </a:r>
            <a:r>
              <a:rPr lang="en-GB" sz="1600" dirty="0" err="1"/>
              <a:t>Roopa</a:t>
            </a:r>
            <a:r>
              <a:rPr lang="en-GB" sz="1600" dirty="0"/>
              <a:t> </a:t>
            </a:r>
            <a:r>
              <a:rPr lang="en-GB" sz="1600" dirty="0" err="1"/>
              <a:t>Musidi</a:t>
            </a:r>
            <a:endParaRPr lang="en-GB" sz="1600" dirty="0"/>
          </a:p>
          <a:p>
            <a:pPr algn="ctr"/>
            <a:r>
              <a:rPr lang="en-US" sz="1600" dirty="0">
                <a:latin typeface="Times New Roman"/>
                <a:cs typeface="Segoe UI"/>
              </a:rPr>
              <a:t>Assistant Professor, </a:t>
            </a:r>
            <a:r>
              <a:rPr lang="en-US" sz="1600" dirty="0" err="1">
                <a:latin typeface="Times New Roman"/>
                <a:cs typeface="Segoe UI"/>
              </a:rPr>
              <a:t>Dept</a:t>
            </a:r>
            <a:r>
              <a:rPr lang="en-US" sz="1600" dirty="0">
                <a:latin typeface="Times New Roman"/>
                <a:cs typeface="Segoe UI"/>
              </a:rPr>
              <a:t> of CSE</a:t>
            </a:r>
            <a:endParaRPr lang="en-GB" sz="1600" dirty="0"/>
          </a:p>
          <a:p>
            <a:pPr algn="ctr"/>
            <a:endParaRPr lang="en-GB" sz="1600" dirty="0"/>
          </a:p>
          <a:p>
            <a:pPr algn="ctr"/>
            <a:r>
              <a:rPr lang="en-GB" sz="1600" dirty="0"/>
              <a:t>Department of Computer Science and Engineering</a:t>
            </a:r>
          </a:p>
          <a:p>
            <a:pPr algn="ctr"/>
            <a:r>
              <a:rPr lang="en-GB" sz="1600" dirty="0"/>
              <a:t>Rajiv Gandhi University of Knowledge Technologies</a:t>
            </a:r>
          </a:p>
          <a:p>
            <a:pPr algn="ctr"/>
            <a:r>
              <a:rPr lang="en-GB" sz="1600" dirty="0" err="1"/>
              <a:t>Srikakulam</a:t>
            </a:r>
            <a:r>
              <a:rPr lang="en-GB" sz="1600" dirty="0"/>
              <a:t> – 532402</a:t>
            </a:r>
          </a:p>
          <a:p>
            <a:pPr algn="ctr"/>
            <a:r>
              <a:rPr lang="en-GB" sz="1600" dirty="0"/>
              <a:t>Email: dileep@rguktsklm.ac.in</a:t>
            </a:r>
          </a:p>
          <a:p>
            <a:pPr algn="ctr"/>
            <a:endParaRPr lang="en-GB" sz="1600" dirty="0"/>
          </a:p>
          <a:p>
            <a:pPr algn="ctr"/>
            <a:endParaRPr lang="en-IN"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467" y="364365"/>
            <a:ext cx="2068669" cy="2068669"/>
          </a:xfrm>
          <a:prstGeom prst="rect">
            <a:avLst/>
          </a:prstGeom>
        </p:spPr>
      </p:pic>
    </p:spTree>
    <p:extLst>
      <p:ext uri="{BB962C8B-B14F-4D97-AF65-F5344CB8AC3E}">
        <p14:creationId xmlns:p14="http://schemas.microsoft.com/office/powerpoint/2010/main" val="42834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173" y="1688123"/>
            <a:ext cx="8507293" cy="4783016"/>
          </a:xfrm>
          <a:prstGeom prst="rect">
            <a:avLst/>
          </a:prstGeom>
        </p:spPr>
      </p:pic>
      <p:sp>
        <p:nvSpPr>
          <p:cNvPr id="5" name="Rectangle 4"/>
          <p:cNvSpPr/>
          <p:nvPr/>
        </p:nvSpPr>
        <p:spPr>
          <a:xfrm>
            <a:off x="902676" y="1144400"/>
            <a:ext cx="10726616" cy="338554"/>
          </a:xfrm>
          <a:prstGeom prst="rect">
            <a:avLst/>
          </a:prstGeom>
        </p:spPr>
        <p:txBody>
          <a:bodyPr wrap="square">
            <a:spAutoFit/>
          </a:bodyPr>
          <a:lstStyle/>
          <a:p>
            <a:pPr marL="285750" indent="-285750">
              <a:buFont typeface="Arial" pitchFamily="34" charset="0"/>
              <a:buChar char="•"/>
            </a:pPr>
            <a:r>
              <a:rPr lang="en-IN" sz="1600" b="1" dirty="0"/>
              <a:t>Home Page -&gt; Student -&gt; If you do not have account then go to  “Sign –Up”  and enter your details.</a:t>
            </a:r>
          </a:p>
        </p:txBody>
      </p:sp>
    </p:spTree>
    <p:extLst>
      <p:ext uri="{BB962C8B-B14F-4D97-AF65-F5344CB8AC3E}">
        <p14:creationId xmlns:p14="http://schemas.microsoft.com/office/powerpoint/2010/main" val="2280468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95754" y="868904"/>
            <a:ext cx="10515600" cy="643373"/>
          </a:xfrm>
          <a:prstGeom prst="rect">
            <a:avLst/>
          </a:prstGeom>
        </p:spPr>
        <p:txBody>
          <a:bodyPr wrap="square">
            <a:spAutoFit/>
          </a:bodyPr>
          <a:lstStyle/>
          <a:p>
            <a:pPr marL="285750" indent="-285750">
              <a:buFont typeface="Arial" pitchFamily="34" charset="0"/>
              <a:buChar char="•"/>
            </a:pPr>
            <a:r>
              <a:rPr lang="en-IN" b="1" dirty="0"/>
              <a:t>After registration the data of the student what he/she entered is going to store in the hospital database. (As shown in below image)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262" y="1726288"/>
            <a:ext cx="8200292" cy="4610412"/>
          </a:xfrm>
          <a:prstGeom prst="rect">
            <a:avLst/>
          </a:prstGeom>
        </p:spPr>
      </p:pic>
    </p:spTree>
    <p:extLst>
      <p:ext uri="{BB962C8B-B14F-4D97-AF65-F5344CB8AC3E}">
        <p14:creationId xmlns:p14="http://schemas.microsoft.com/office/powerpoint/2010/main" val="1492709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3867634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3014" y="1224282"/>
            <a:ext cx="10011507" cy="646331"/>
          </a:xfrm>
          <a:prstGeom prst="rect">
            <a:avLst/>
          </a:prstGeom>
        </p:spPr>
        <p:txBody>
          <a:bodyPr wrap="square">
            <a:spAutoFit/>
          </a:bodyPr>
          <a:lstStyle/>
          <a:p>
            <a:pPr marL="285750" indent="-285750">
              <a:buFont typeface="Arial" pitchFamily="34" charset="0"/>
              <a:buChar char="•"/>
            </a:pPr>
            <a:r>
              <a:rPr lang="en-IN" b="1" dirty="0"/>
              <a:t>Click on appointment and enter details -&gt; take appointment. Show doctor availability timings.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1031" y="2309447"/>
            <a:ext cx="6359615" cy="398584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5" y="2309448"/>
            <a:ext cx="5347506" cy="3985844"/>
          </a:xfrm>
          <a:prstGeom prst="rect">
            <a:avLst/>
          </a:prstGeom>
        </p:spPr>
      </p:pic>
    </p:spTree>
    <p:extLst>
      <p:ext uri="{BB962C8B-B14F-4D97-AF65-F5344CB8AC3E}">
        <p14:creationId xmlns:p14="http://schemas.microsoft.com/office/powerpoint/2010/main" val="2335306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8891" y="995683"/>
            <a:ext cx="10738339" cy="369332"/>
          </a:xfrm>
          <a:prstGeom prst="rect">
            <a:avLst/>
          </a:prstGeom>
        </p:spPr>
        <p:txBody>
          <a:bodyPr wrap="square">
            <a:spAutoFit/>
          </a:bodyPr>
          <a:lstStyle/>
          <a:p>
            <a:pPr marL="285750" indent="-285750">
              <a:buFont typeface="Arial" pitchFamily="34" charset="0"/>
              <a:buChar char="•"/>
            </a:pPr>
            <a:r>
              <a:rPr lang="en-IN" b="1" dirty="0"/>
              <a:t>Now login as student and go to student history and watch his previous visited details.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954" y="1745960"/>
            <a:ext cx="8382000" cy="4712573"/>
          </a:xfrm>
          <a:prstGeom prst="rect">
            <a:avLst/>
          </a:prstGeom>
        </p:spPr>
      </p:pic>
    </p:spTree>
    <p:extLst>
      <p:ext uri="{BB962C8B-B14F-4D97-AF65-F5344CB8AC3E}">
        <p14:creationId xmlns:p14="http://schemas.microsoft.com/office/powerpoint/2010/main" val="3952005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Tree>
    <p:extLst>
      <p:ext uri="{BB962C8B-B14F-4D97-AF65-F5344CB8AC3E}">
        <p14:creationId xmlns:p14="http://schemas.microsoft.com/office/powerpoint/2010/main" val="704364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8553" y="960513"/>
            <a:ext cx="11054861" cy="369332"/>
          </a:xfrm>
          <a:prstGeom prst="rect">
            <a:avLst/>
          </a:prstGeom>
        </p:spPr>
        <p:txBody>
          <a:bodyPr wrap="square">
            <a:spAutoFit/>
          </a:bodyPr>
          <a:lstStyle/>
          <a:p>
            <a:pPr marL="285750" indent="-285750">
              <a:buFont typeface="Arial" pitchFamily="34" charset="0"/>
              <a:buChar char="•"/>
            </a:pPr>
            <a:r>
              <a:rPr lang="en-IN" b="1" dirty="0"/>
              <a:t>Now login as doctor  -&gt; appointment list -&gt; click on ID number -&gt; Write Prescription.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60" y="1440188"/>
            <a:ext cx="9636369" cy="5417811"/>
          </a:xfrm>
          <a:prstGeom prst="rect">
            <a:avLst/>
          </a:prstGeom>
        </p:spPr>
      </p:pic>
    </p:spTree>
    <p:extLst>
      <p:ext uri="{BB962C8B-B14F-4D97-AF65-F5344CB8AC3E}">
        <p14:creationId xmlns:p14="http://schemas.microsoft.com/office/powerpoint/2010/main" val="1389068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1041114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8214" y="1133455"/>
            <a:ext cx="11172094" cy="646331"/>
          </a:xfrm>
          <a:prstGeom prst="rect">
            <a:avLst/>
          </a:prstGeom>
        </p:spPr>
        <p:txBody>
          <a:bodyPr wrap="square">
            <a:spAutoFit/>
          </a:bodyPr>
          <a:lstStyle/>
          <a:p>
            <a:pPr marL="285750" indent="-285750">
              <a:buFont typeface="Arial" pitchFamily="34" charset="0"/>
              <a:buChar char="•"/>
            </a:pPr>
            <a:r>
              <a:rPr lang="en-IN" b="1" dirty="0"/>
              <a:t>Now login as Pharmacist -&gt; Patient details -&gt; Provide prescribed Medicine  to student-&gt; click on submit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264226"/>
            <a:ext cx="5650523" cy="429510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9108" y="2264227"/>
            <a:ext cx="6142892" cy="4217363"/>
          </a:xfrm>
          <a:prstGeom prst="rect">
            <a:avLst/>
          </a:prstGeom>
        </p:spPr>
      </p:pic>
    </p:spTree>
    <p:extLst>
      <p:ext uri="{BB962C8B-B14F-4D97-AF65-F5344CB8AC3E}">
        <p14:creationId xmlns:p14="http://schemas.microsoft.com/office/powerpoint/2010/main" val="775039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Tree>
    <p:extLst>
      <p:ext uri="{BB962C8B-B14F-4D97-AF65-F5344CB8AC3E}">
        <p14:creationId xmlns:p14="http://schemas.microsoft.com/office/powerpoint/2010/main" val="3484990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27536" y="1812476"/>
            <a:ext cx="6177806" cy="657272"/>
          </a:xfrm>
          <a:prstGeom prst="roundRect">
            <a:avLst>
              <a:gd name="adj" fmla="val 10000"/>
            </a:avLst>
          </a:prstGeom>
          <a:solidFill>
            <a:schemeClr val="accent3">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IN" dirty="0" err="1"/>
              <a:t>Ms.</a:t>
            </a:r>
            <a:r>
              <a:rPr lang="en-IN" dirty="0"/>
              <a:t> </a:t>
            </a:r>
            <a:r>
              <a:rPr lang="en-IN" dirty="0" err="1"/>
              <a:t>Roopa</a:t>
            </a:r>
            <a:r>
              <a:rPr lang="en-IN" dirty="0"/>
              <a:t> </a:t>
            </a:r>
            <a:r>
              <a:rPr lang="en-IN" dirty="0" err="1"/>
              <a:t>Musudi</a:t>
            </a:r>
            <a:r>
              <a:rPr lang="en-IN" dirty="0"/>
              <a:t> (</a:t>
            </a:r>
            <a:r>
              <a:rPr lang="en-IN" dirty="0" err="1"/>
              <a:t>Ass.Prof</a:t>
            </a:r>
            <a:r>
              <a:rPr lang="en-IN" dirty="0"/>
              <a:t>) (Project Guide)</a:t>
            </a:r>
          </a:p>
        </p:txBody>
      </p:sp>
      <p:sp>
        <p:nvSpPr>
          <p:cNvPr id="3" name="Rounded Rectangle 2"/>
          <p:cNvSpPr/>
          <p:nvPr/>
        </p:nvSpPr>
        <p:spPr>
          <a:xfrm>
            <a:off x="720183" y="2839342"/>
            <a:ext cx="6177806" cy="657272"/>
          </a:xfrm>
          <a:prstGeom prst="roundRect">
            <a:avLst>
              <a:gd name="adj" fmla="val 10000"/>
            </a:avLst>
          </a:prstGeom>
          <a:solidFill>
            <a:schemeClr val="accent3">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IN" dirty="0" err="1"/>
              <a:t>Panchireddy</a:t>
            </a:r>
            <a:r>
              <a:rPr lang="en-IN" dirty="0"/>
              <a:t> </a:t>
            </a:r>
            <a:r>
              <a:rPr lang="en-IN" dirty="0" err="1"/>
              <a:t>Purna</a:t>
            </a:r>
            <a:r>
              <a:rPr lang="en-IN" dirty="0"/>
              <a:t> (S170478) (Team Member)</a:t>
            </a:r>
          </a:p>
        </p:txBody>
      </p:sp>
      <p:sp>
        <p:nvSpPr>
          <p:cNvPr id="4" name="Rounded Rectangle 3"/>
          <p:cNvSpPr/>
          <p:nvPr/>
        </p:nvSpPr>
        <p:spPr>
          <a:xfrm>
            <a:off x="727536" y="3744757"/>
            <a:ext cx="6177806" cy="657272"/>
          </a:xfrm>
          <a:prstGeom prst="roundRect">
            <a:avLst>
              <a:gd name="adj" fmla="val 10000"/>
            </a:avLst>
          </a:prstGeom>
          <a:solidFill>
            <a:schemeClr val="accent3">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IN" dirty="0" err="1"/>
              <a:t>Kornu</a:t>
            </a:r>
            <a:r>
              <a:rPr lang="en-IN" dirty="0"/>
              <a:t> </a:t>
            </a:r>
            <a:r>
              <a:rPr lang="en-IN" dirty="0" err="1"/>
              <a:t>Prasadrao</a:t>
            </a:r>
            <a:r>
              <a:rPr lang="en-IN" dirty="0"/>
              <a:t> (S170073) (Team Member)</a:t>
            </a:r>
          </a:p>
        </p:txBody>
      </p:sp>
      <p:sp>
        <p:nvSpPr>
          <p:cNvPr id="5" name="Rounded Rectangle 4"/>
          <p:cNvSpPr/>
          <p:nvPr/>
        </p:nvSpPr>
        <p:spPr>
          <a:xfrm>
            <a:off x="727536" y="4787496"/>
            <a:ext cx="6177806" cy="657272"/>
          </a:xfrm>
          <a:prstGeom prst="roundRect">
            <a:avLst>
              <a:gd name="adj" fmla="val 10000"/>
            </a:avLst>
          </a:prstGeom>
          <a:solidFill>
            <a:schemeClr val="accent3">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IN" dirty="0" err="1"/>
              <a:t>Bhimuni</a:t>
            </a:r>
            <a:r>
              <a:rPr lang="en-IN" dirty="0"/>
              <a:t> </a:t>
            </a:r>
            <a:r>
              <a:rPr lang="en-IN" dirty="0" err="1"/>
              <a:t>Lillygrace</a:t>
            </a:r>
            <a:r>
              <a:rPr lang="en-IN" dirty="0"/>
              <a:t> (S170082) (Team Member)</a:t>
            </a:r>
          </a:p>
        </p:txBody>
      </p:sp>
      <p:pic>
        <p:nvPicPr>
          <p:cNvPr id="6" name="Graphic 7" descr="Customer review with solid fill"/>
          <p:cNvPicPr>
            <a:picLocks noChangeAspect="1"/>
          </p:cNvPicPr>
          <p:nvPr/>
        </p:nvPicPr>
        <p:blipFill>
          <a:blip r:embed="rId2"/>
          <a:stretch>
            <a:fillRect/>
          </a:stretch>
        </p:blipFill>
        <p:spPr>
          <a:xfrm>
            <a:off x="8251982" y="1770977"/>
            <a:ext cx="3294253" cy="3294253"/>
          </a:xfrm>
          <a:prstGeom prst="rect">
            <a:avLst/>
          </a:prstGeom>
        </p:spPr>
      </p:pic>
      <p:sp>
        <p:nvSpPr>
          <p:cNvPr id="7" name="Rectangle 6"/>
          <p:cNvSpPr/>
          <p:nvPr/>
        </p:nvSpPr>
        <p:spPr>
          <a:xfrm>
            <a:off x="875763" y="891860"/>
            <a:ext cx="3760631" cy="584775"/>
          </a:xfrm>
          <a:prstGeom prst="rect">
            <a:avLst/>
          </a:prstGeom>
        </p:spPr>
        <p:txBody>
          <a:bodyPr wrap="square">
            <a:spAutoFit/>
          </a:bodyPr>
          <a:lstStyle/>
          <a:p>
            <a:r>
              <a:rPr lang="en-IN" sz="3200" b="1" dirty="0"/>
              <a:t>Team Details</a:t>
            </a:r>
          </a:p>
        </p:txBody>
      </p:sp>
    </p:spTree>
    <p:extLst>
      <p:ext uri="{BB962C8B-B14F-4D97-AF65-F5344CB8AC3E}">
        <p14:creationId xmlns:p14="http://schemas.microsoft.com/office/powerpoint/2010/main" val="2810909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4061" y="983958"/>
            <a:ext cx="10527323" cy="646331"/>
          </a:xfrm>
          <a:prstGeom prst="rect">
            <a:avLst/>
          </a:prstGeom>
        </p:spPr>
        <p:txBody>
          <a:bodyPr wrap="square">
            <a:spAutoFit/>
          </a:bodyPr>
          <a:lstStyle/>
          <a:p>
            <a:pPr marL="285750" indent="-285750">
              <a:buFont typeface="Arial" pitchFamily="34" charset="0"/>
              <a:buChar char="•"/>
            </a:pPr>
            <a:r>
              <a:rPr lang="en-IN" b="1" dirty="0"/>
              <a:t>Now login as Admin -&gt; when new doctor is added then go to -&gt; add doctors -&gt; enter doctor details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014" y="1689796"/>
            <a:ext cx="8628185" cy="4850985"/>
          </a:xfrm>
          <a:prstGeom prst="rect">
            <a:avLst/>
          </a:prstGeom>
        </p:spPr>
      </p:pic>
    </p:spTree>
    <p:extLst>
      <p:ext uri="{BB962C8B-B14F-4D97-AF65-F5344CB8AC3E}">
        <p14:creationId xmlns:p14="http://schemas.microsoft.com/office/powerpoint/2010/main" val="1825595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46200" y="904741"/>
            <a:ext cx="9486900" cy="988453"/>
          </a:xfrm>
          <a:prstGeom prst="rect">
            <a:avLst/>
          </a:prstGeom>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b="1" u="sng" dirty="0">
                <a:latin typeface="Times New Roman" pitchFamily="18" charset="0"/>
                <a:cs typeface="Times New Roman" pitchFamily="18" charset="0"/>
              </a:rPr>
              <a:t>Testing</a:t>
            </a:r>
          </a:p>
        </p:txBody>
      </p:sp>
      <p:sp>
        <p:nvSpPr>
          <p:cNvPr id="3" name="Content Placeholder 2"/>
          <p:cNvSpPr txBox="1">
            <a:spLocks/>
          </p:cNvSpPr>
          <p:nvPr/>
        </p:nvSpPr>
        <p:spPr>
          <a:xfrm>
            <a:off x="1204174" y="1748307"/>
            <a:ext cx="9486901" cy="3918098"/>
          </a:xfrm>
          <a:prstGeom prst="rect">
            <a:avLst/>
          </a:prstGeom>
        </p:spPr>
        <p:txBody>
          <a:bodyPr vert="horz" lIns="91440" tIns="45720" rIns="91440" bIns="45720" rtlCol="0" anchor="t">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a:latin typeface="Times New Roman" pitchFamily="18" charset="0"/>
                <a:cs typeface="Times New Roman" pitchFamily="18" charset="0"/>
              </a:rPr>
              <a:t>Positive test cases</a:t>
            </a:r>
          </a:p>
          <a:p>
            <a:endParaRPr lang="en-US" dirty="0">
              <a:latin typeface="Times New Roman" pitchFamily="18" charset="0"/>
              <a:cs typeface="Times New Roman" pitchFamily="18" charset="0"/>
            </a:endParaRPr>
          </a:p>
        </p:txBody>
      </p:sp>
      <p:graphicFrame>
        <p:nvGraphicFramePr>
          <p:cNvPr id="4" name="Table 4"/>
          <p:cNvGraphicFramePr>
            <a:graphicFrameLocks noGrp="1"/>
          </p:cNvGraphicFramePr>
          <p:nvPr>
            <p:extLst>
              <p:ext uri="{D42A27DB-BD31-4B8C-83A1-F6EECF244321}">
                <p14:modId xmlns:p14="http://schemas.microsoft.com/office/powerpoint/2010/main" val="2507797079"/>
              </p:ext>
            </p:extLst>
          </p:nvPr>
        </p:nvGraphicFramePr>
        <p:xfrm>
          <a:off x="1346200" y="2319873"/>
          <a:ext cx="9486901" cy="4052774"/>
        </p:xfrm>
        <a:graphic>
          <a:graphicData uri="http://schemas.openxmlformats.org/drawingml/2006/table">
            <a:tbl>
              <a:tblPr firstRow="1" bandRow="1">
                <a:tableStyleId>{5C22544A-7EE6-4342-B048-85BDC9FD1C3A}</a:tableStyleId>
              </a:tblPr>
              <a:tblGrid>
                <a:gridCol w="789204">
                  <a:extLst>
                    <a:ext uri="{9D8B030D-6E8A-4147-A177-3AD203B41FA5}">
                      <a16:colId xmlns:a16="http://schemas.microsoft.com/office/drawing/2014/main" val="20000"/>
                    </a:ext>
                  </a:extLst>
                </a:gridCol>
                <a:gridCol w="2400498">
                  <a:extLst>
                    <a:ext uri="{9D8B030D-6E8A-4147-A177-3AD203B41FA5}">
                      <a16:colId xmlns:a16="http://schemas.microsoft.com/office/drawing/2014/main" val="20001"/>
                    </a:ext>
                  </a:extLst>
                </a:gridCol>
                <a:gridCol w="2268965">
                  <a:extLst>
                    <a:ext uri="{9D8B030D-6E8A-4147-A177-3AD203B41FA5}">
                      <a16:colId xmlns:a16="http://schemas.microsoft.com/office/drawing/2014/main" val="20002"/>
                    </a:ext>
                  </a:extLst>
                </a:gridCol>
                <a:gridCol w="2268965">
                  <a:extLst>
                    <a:ext uri="{9D8B030D-6E8A-4147-A177-3AD203B41FA5}">
                      <a16:colId xmlns:a16="http://schemas.microsoft.com/office/drawing/2014/main" val="20003"/>
                    </a:ext>
                  </a:extLst>
                </a:gridCol>
                <a:gridCol w="1759269">
                  <a:extLst>
                    <a:ext uri="{9D8B030D-6E8A-4147-A177-3AD203B41FA5}">
                      <a16:colId xmlns:a16="http://schemas.microsoft.com/office/drawing/2014/main" val="20004"/>
                    </a:ext>
                  </a:extLst>
                </a:gridCol>
              </a:tblGrid>
              <a:tr h="520445">
                <a:tc>
                  <a:txBody>
                    <a:bodyPr/>
                    <a:lstStyle/>
                    <a:p>
                      <a:pPr algn="l" rtl="0" fontAlgn="base"/>
                      <a:r>
                        <a:rPr lang="en-US" sz="1600" dirty="0">
                          <a:effectLst/>
                          <a:latin typeface="Times New Roman" pitchFamily="18" charset="0"/>
                          <a:cs typeface="Times New Roman" pitchFamily="18" charset="0"/>
                        </a:rPr>
                        <a:t>S.no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Test case description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Actual Value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Expected Value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Result </a:t>
                      </a:r>
                      <a:endParaRPr lang="en-US" sz="1600" b="0" i="0" dirty="0">
                        <a:effectLst/>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856937">
                <a:tc>
                  <a:txBody>
                    <a:bodyPr/>
                    <a:lstStyle/>
                    <a:p>
                      <a:pPr algn="l" rtl="0" fontAlgn="base"/>
                      <a:r>
                        <a:rPr lang="en-US" sz="1600" dirty="0">
                          <a:effectLst/>
                          <a:latin typeface="Times New Roman" pitchFamily="18" charset="0"/>
                          <a:cs typeface="Times New Roman" pitchFamily="18" charset="0"/>
                        </a:rPr>
                        <a:t>  1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Enter the details of username and password to login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Logged into page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Log into page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TRUE </a:t>
                      </a:r>
                      <a:endParaRPr lang="en-US" sz="1600" b="0" i="0" dirty="0">
                        <a:effectLst/>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1132731">
                <a:tc>
                  <a:txBody>
                    <a:bodyPr/>
                    <a:lstStyle/>
                    <a:p>
                      <a:pPr algn="l" rtl="0" fontAlgn="base"/>
                      <a:r>
                        <a:rPr lang="en-US" sz="1600" dirty="0">
                          <a:effectLst/>
                          <a:latin typeface="Times New Roman" pitchFamily="18" charset="0"/>
                          <a:cs typeface="Times New Roman" pitchFamily="18" charset="0"/>
                        </a:rPr>
                        <a:t>2 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b="0" i="0" dirty="0">
                          <a:effectLst/>
                          <a:latin typeface="Times New Roman" pitchFamily="18" charset="0"/>
                          <a:cs typeface="Times New Roman" pitchFamily="18" charset="0"/>
                        </a:rPr>
                        <a:t>When the doctor enter the student’s ID number then display the student  details if student</a:t>
                      </a:r>
                      <a:r>
                        <a:rPr lang="en-US" sz="1600" b="0" i="0" baseline="0" dirty="0">
                          <a:effectLst/>
                          <a:latin typeface="Times New Roman" pitchFamily="18" charset="0"/>
                          <a:cs typeface="Times New Roman" pitchFamily="18" charset="0"/>
                        </a:rPr>
                        <a:t> is already visited the hospital.</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Successfully displayed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To display at corresponding student’s details.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TRUE </a:t>
                      </a:r>
                      <a:endParaRPr lang="en-US" sz="1600" b="0" i="0" dirty="0">
                        <a:effectLst/>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1364752">
                <a:tc>
                  <a:txBody>
                    <a:bodyPr/>
                    <a:lstStyle/>
                    <a:p>
                      <a:pPr algn="l" rtl="0" fontAlgn="base"/>
                      <a:r>
                        <a:rPr lang="en-US" sz="1600" dirty="0">
                          <a:effectLst/>
                          <a:latin typeface="Times New Roman" pitchFamily="18" charset="0"/>
                          <a:cs typeface="Times New Roman" pitchFamily="18" charset="0"/>
                        </a:rPr>
                        <a:t>3 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Appointments, patient details, medicines should forward to correspond user's profile </a:t>
                      </a:r>
                      <a:endParaRPr lang="en-US" sz="1600" b="0" i="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Successfully forwarded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To display at corresponding user's profile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TRUE </a:t>
                      </a:r>
                      <a:endParaRPr lang="en-US" sz="1600" b="0" i="0" dirty="0">
                        <a:effectLst/>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80043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7736" y="973086"/>
            <a:ext cx="9660764" cy="967160"/>
          </a:xfrm>
          <a:prstGeom prst="rect">
            <a:avLst/>
          </a:prstGeom>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b="1" u="sng" dirty="0">
                <a:latin typeface="Times New Roman" pitchFamily="18" charset="0"/>
                <a:cs typeface="Times New Roman" pitchFamily="18" charset="0"/>
              </a:rPr>
              <a:t>Testing</a:t>
            </a:r>
          </a:p>
        </p:txBody>
      </p:sp>
      <p:sp>
        <p:nvSpPr>
          <p:cNvPr id="3" name="Content Placeholder 2"/>
          <p:cNvSpPr txBox="1">
            <a:spLocks/>
          </p:cNvSpPr>
          <p:nvPr/>
        </p:nvSpPr>
        <p:spPr>
          <a:xfrm>
            <a:off x="1146219" y="1941490"/>
            <a:ext cx="9660765" cy="4114801"/>
          </a:xfrm>
          <a:prstGeom prst="rect">
            <a:avLst/>
          </a:prstGeom>
        </p:spPr>
        <p:txBody>
          <a:bodyPr vert="horz" lIns="91440" tIns="45720" rIns="91440" bIns="45720" rtlCol="0" anchor="t">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a:latin typeface="Times New Roman" pitchFamily="18" charset="0"/>
                <a:cs typeface="Times New Roman" pitchFamily="18" charset="0"/>
              </a:rPr>
              <a:t>Negative test cases</a:t>
            </a:r>
          </a:p>
          <a:p>
            <a:pPr marL="0" indent="0">
              <a:buFont typeface="Wingdings 2"/>
              <a:buNone/>
            </a:pPr>
            <a:endParaRPr lang="en-US" dirty="0">
              <a:latin typeface="Times New Roman" pitchFamily="18" charset="0"/>
              <a:cs typeface="Times New Roman" pitchFamily="18" charset="0"/>
            </a:endParaRPr>
          </a:p>
        </p:txBody>
      </p:sp>
      <p:graphicFrame>
        <p:nvGraphicFramePr>
          <p:cNvPr id="4" name="Table 4"/>
          <p:cNvGraphicFramePr>
            <a:graphicFrameLocks noGrp="1"/>
          </p:cNvGraphicFramePr>
          <p:nvPr>
            <p:extLst>
              <p:ext uri="{D42A27DB-BD31-4B8C-83A1-F6EECF244321}">
                <p14:modId xmlns:p14="http://schemas.microsoft.com/office/powerpoint/2010/main" val="2295402347"/>
              </p:ext>
            </p:extLst>
          </p:nvPr>
        </p:nvGraphicFramePr>
        <p:xfrm>
          <a:off x="1197736" y="2533992"/>
          <a:ext cx="9177330" cy="3946417"/>
        </p:xfrm>
        <a:graphic>
          <a:graphicData uri="http://schemas.openxmlformats.org/drawingml/2006/table">
            <a:tbl>
              <a:tblPr firstRow="1" bandRow="1">
                <a:tableStyleId>{5C22544A-7EE6-4342-B048-85BDC9FD1C3A}</a:tableStyleId>
              </a:tblPr>
              <a:tblGrid>
                <a:gridCol w="768781">
                  <a:extLst>
                    <a:ext uri="{9D8B030D-6E8A-4147-A177-3AD203B41FA5}">
                      <a16:colId xmlns:a16="http://schemas.microsoft.com/office/drawing/2014/main" val="20000"/>
                    </a:ext>
                  </a:extLst>
                </a:gridCol>
                <a:gridCol w="2930981">
                  <a:extLst>
                    <a:ext uri="{9D8B030D-6E8A-4147-A177-3AD203B41FA5}">
                      <a16:colId xmlns:a16="http://schemas.microsoft.com/office/drawing/2014/main" val="20001"/>
                    </a:ext>
                  </a:extLst>
                </a:gridCol>
                <a:gridCol w="1825856">
                  <a:extLst>
                    <a:ext uri="{9D8B030D-6E8A-4147-A177-3AD203B41FA5}">
                      <a16:colId xmlns:a16="http://schemas.microsoft.com/office/drawing/2014/main" val="20002"/>
                    </a:ext>
                  </a:extLst>
                </a:gridCol>
                <a:gridCol w="1825856">
                  <a:extLst>
                    <a:ext uri="{9D8B030D-6E8A-4147-A177-3AD203B41FA5}">
                      <a16:colId xmlns:a16="http://schemas.microsoft.com/office/drawing/2014/main" val="20003"/>
                    </a:ext>
                  </a:extLst>
                </a:gridCol>
                <a:gridCol w="1825856">
                  <a:extLst>
                    <a:ext uri="{9D8B030D-6E8A-4147-A177-3AD203B41FA5}">
                      <a16:colId xmlns:a16="http://schemas.microsoft.com/office/drawing/2014/main" val="20004"/>
                    </a:ext>
                  </a:extLst>
                </a:gridCol>
              </a:tblGrid>
              <a:tr h="646511">
                <a:tc>
                  <a:txBody>
                    <a:bodyPr/>
                    <a:lstStyle/>
                    <a:p>
                      <a:pPr algn="l" rtl="0" fontAlgn="base"/>
                      <a:r>
                        <a:rPr lang="en-US" sz="1600" dirty="0">
                          <a:effectLst/>
                          <a:latin typeface="Times New Roman" pitchFamily="18" charset="0"/>
                          <a:cs typeface="Times New Roman" pitchFamily="18" charset="0"/>
                        </a:rPr>
                        <a:t>S.no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Test case description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Actual Value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Expected Value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Result </a:t>
                      </a:r>
                      <a:endParaRPr lang="en-US" sz="1600" b="0" i="0" dirty="0">
                        <a:effectLst/>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929360">
                <a:tc>
                  <a:txBody>
                    <a:bodyPr/>
                    <a:lstStyle/>
                    <a:p>
                      <a:pPr algn="l" rtl="0" fontAlgn="base"/>
                      <a:r>
                        <a:rPr lang="en-US" sz="1600" dirty="0">
                          <a:effectLst/>
                          <a:latin typeface="Times New Roman" pitchFamily="18" charset="0"/>
                          <a:cs typeface="Times New Roman" pitchFamily="18" charset="0"/>
                        </a:rPr>
                        <a:t>  1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Enter the details of username and password to login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Incorrect username and password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Log into page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FALSE </a:t>
                      </a:r>
                      <a:endParaRPr lang="en-US" sz="1600" b="0" i="0" dirty="0">
                        <a:effectLst/>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1185273">
                <a:tc>
                  <a:txBody>
                    <a:bodyPr/>
                    <a:lstStyle/>
                    <a:p>
                      <a:pPr algn="l" rtl="0" fontAlgn="base"/>
                      <a:r>
                        <a:rPr lang="en-US" sz="1600" dirty="0">
                          <a:effectLst/>
                          <a:latin typeface="Times New Roman" pitchFamily="18" charset="0"/>
                          <a:cs typeface="Times New Roman" pitchFamily="18" charset="0"/>
                        </a:rPr>
                        <a:t>2 </a:t>
                      </a:r>
                      <a:endParaRPr lang="en-US" sz="1600" b="0" i="0" dirty="0">
                        <a:effectLst/>
                        <a:latin typeface="Times New Roman" pitchFamily="18" charset="0"/>
                        <a:cs typeface="Times New Roman" pitchFamily="18" charset="0"/>
                      </a:endParaRPr>
                    </a:p>
                  </a:txBody>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600" b="0" i="0" dirty="0">
                          <a:effectLst/>
                          <a:latin typeface="Times New Roman" pitchFamily="18" charset="0"/>
                          <a:cs typeface="Times New Roman" pitchFamily="18" charset="0"/>
                        </a:rPr>
                        <a:t>When the doctor enter the student’s ID number then display the student  details if student</a:t>
                      </a:r>
                      <a:r>
                        <a:rPr lang="en-US" sz="1600" b="0" i="0" baseline="0" dirty="0">
                          <a:effectLst/>
                          <a:latin typeface="Times New Roman" pitchFamily="18" charset="0"/>
                          <a:cs typeface="Times New Roman" pitchFamily="18" charset="0"/>
                        </a:rPr>
                        <a:t> is already visited the hospital.</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Student’s details  are not displaying </a:t>
                      </a:r>
                    </a:p>
                    <a:p>
                      <a:pPr algn="l" rtl="0" fontAlgn="base"/>
                      <a:endParaRPr lang="en-US" sz="1600" b="0" i="0" dirty="0">
                        <a:effectLst/>
                        <a:latin typeface="Times New Roman" pitchFamily="18" charset="0"/>
                        <a:cs typeface="Times New Roman" pitchFamily="18" charset="0"/>
                      </a:endParaRPr>
                    </a:p>
                  </a:txBody>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600" dirty="0">
                          <a:effectLst/>
                          <a:latin typeface="Times New Roman" pitchFamily="18" charset="0"/>
                          <a:cs typeface="Times New Roman" pitchFamily="18" charset="0"/>
                        </a:rPr>
                        <a:t>To display at corresponding student’s details. </a:t>
                      </a:r>
                      <a:endParaRPr lang="en-US" sz="1600" b="0" i="0" dirty="0">
                        <a:effectLst/>
                        <a:latin typeface="Times New Roman" pitchFamily="18" charset="0"/>
                        <a:cs typeface="Times New Roman" pitchFamily="18" charset="0"/>
                      </a:endParaRPr>
                    </a:p>
                    <a:p>
                      <a:pPr algn="l" rtl="0" fontAlgn="base"/>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FALSE </a:t>
                      </a:r>
                      <a:endParaRPr lang="en-US" sz="1600" b="0" i="0" dirty="0">
                        <a:effectLst/>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1185273">
                <a:tc>
                  <a:txBody>
                    <a:bodyPr/>
                    <a:lstStyle/>
                    <a:p>
                      <a:pPr algn="l" rtl="0" fontAlgn="base"/>
                      <a:r>
                        <a:rPr lang="en-US" sz="1600" dirty="0">
                          <a:effectLst/>
                          <a:latin typeface="Times New Roman" pitchFamily="18" charset="0"/>
                          <a:cs typeface="Times New Roman" pitchFamily="18" charset="0"/>
                        </a:rPr>
                        <a:t>3 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Appointments, patient details, medicines should forward to correspond user's profile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Details are not forwarding properly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To display at corresponding user's profile </a:t>
                      </a:r>
                      <a:endParaRPr lang="en-US" sz="1600" b="0" i="0" dirty="0">
                        <a:effectLst/>
                        <a:latin typeface="Times New Roman" pitchFamily="18" charset="0"/>
                        <a:cs typeface="Times New Roman" pitchFamily="18" charset="0"/>
                      </a:endParaRPr>
                    </a:p>
                  </a:txBody>
                  <a:tcPr/>
                </a:tc>
                <a:tc>
                  <a:txBody>
                    <a:bodyPr/>
                    <a:lstStyle/>
                    <a:p>
                      <a:pPr algn="l" rtl="0" fontAlgn="base"/>
                      <a:r>
                        <a:rPr lang="en-US" sz="1600" dirty="0">
                          <a:effectLst/>
                          <a:latin typeface="Times New Roman" pitchFamily="18" charset="0"/>
                          <a:cs typeface="Times New Roman" pitchFamily="18" charset="0"/>
                        </a:rPr>
                        <a:t>FALSE </a:t>
                      </a:r>
                      <a:endParaRPr lang="en-US" sz="1600" b="0" i="0" dirty="0">
                        <a:effectLst/>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4978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87440" y="1210613"/>
            <a:ext cx="10363200" cy="682581"/>
          </a:xfrm>
          <a:prstGeom prst="rect">
            <a:avLst/>
          </a:prstGeom>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IN" sz="3600" b="1" u="sng" dirty="0">
                <a:latin typeface="Times New Roman" pitchFamily="18" charset="0"/>
                <a:cs typeface="Times New Roman" pitchFamily="18" charset="0"/>
              </a:rPr>
              <a:t>Conclusion</a:t>
            </a:r>
          </a:p>
        </p:txBody>
      </p:sp>
      <p:sp>
        <p:nvSpPr>
          <p:cNvPr id="5" name="Text Placeholder 2"/>
          <p:cNvSpPr txBox="1">
            <a:spLocks/>
          </p:cNvSpPr>
          <p:nvPr/>
        </p:nvSpPr>
        <p:spPr>
          <a:xfrm>
            <a:off x="681378" y="1957690"/>
            <a:ext cx="10363200" cy="5112812"/>
          </a:xfrm>
          <a:prstGeom prst="rect">
            <a:avLst/>
          </a:prstGeom>
        </p:spPr>
        <p:txBody>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GB" sz="2000" dirty="0">
                <a:latin typeface="Times New Roman" pitchFamily="18" charset="0"/>
                <a:cs typeface="Times New Roman" pitchFamily="18" charset="0"/>
              </a:rPr>
              <a:t>The project RGUKT - Hospital Management System (HMS)is for computerizing the working in a hospital. Using this application we can retrieve student’s history with a single click. Thus processing information will be faster. It  Guarantees accurate maintenance of every student’s details.</a:t>
            </a:r>
            <a:r>
              <a:rPr lang="en-IN" sz="2000" dirty="0">
                <a:latin typeface="Times New Roman" pitchFamily="18" charset="0"/>
                <a:cs typeface="Times New Roman" pitchFamily="18" charset="0"/>
              </a:rPr>
              <a:t>We know the current health status of the every student in the campus.</a:t>
            </a:r>
            <a:r>
              <a:rPr lang="en-GB" sz="2000" dirty="0">
                <a:latin typeface="Times New Roman" pitchFamily="18" charset="0"/>
                <a:cs typeface="Times New Roman" pitchFamily="18" charset="0"/>
              </a:rPr>
              <a:t>The doctors can check details of the students on their system, provide prescription on a click which will be sent to the pharmacist this will reduce a huge amount of time as the pharmacist knows which medicines to be kept ready before hand, the communications among the doctor and student is enhanced as the student can get as much help online. It will help to reduce many manual efforts, time taken and cost.</a:t>
            </a:r>
            <a:endParaRPr lang="en-IN" sz="2000" dirty="0">
              <a:latin typeface="Times New Roman" pitchFamily="18" charset="0"/>
              <a:cs typeface="Times New Roman" pitchFamily="18" charset="0"/>
            </a:endParaRPr>
          </a:p>
          <a:p>
            <a:pPr marL="342900" indent="-342900">
              <a:buFont typeface="Arial" pitchFamily="34" charset="0"/>
              <a:buChar char="•"/>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663977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p:cNvSpPr>
            <a:spLocks noChangeArrowheads="1"/>
          </p:cNvSpPr>
          <p:nvPr/>
        </p:nvSpPr>
        <p:spPr bwMode="auto">
          <a:xfrm>
            <a:off x="0" y="4657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 name="Rectangle 4"/>
          <p:cNvSpPr/>
          <p:nvPr/>
        </p:nvSpPr>
        <p:spPr>
          <a:xfrm>
            <a:off x="1187717" y="1132199"/>
            <a:ext cx="5122932" cy="584775"/>
          </a:xfrm>
          <a:prstGeom prst="rect">
            <a:avLst/>
          </a:prstGeom>
        </p:spPr>
        <p:txBody>
          <a:bodyPr wrap="square">
            <a:spAutoFit/>
          </a:bodyPr>
          <a:lstStyle/>
          <a:p>
            <a:pPr>
              <a:spcBef>
                <a:spcPts val="0"/>
              </a:spcBef>
              <a:spcAft>
                <a:spcPts val="600"/>
              </a:spcAft>
            </a:pPr>
            <a:r>
              <a:rPr lang="en-US" sz="3200" b="1" u="sng" dirty="0">
                <a:solidFill>
                  <a:schemeClr val="accent3">
                    <a:lumMod val="75000"/>
                  </a:schemeClr>
                </a:solidFill>
                <a:latin typeface="Times New Roman" pitchFamily="18" charset="0"/>
                <a:ea typeface="+mj-lt"/>
                <a:cs typeface="Times New Roman" pitchFamily="18" charset="0"/>
              </a:rPr>
              <a:t>References</a:t>
            </a:r>
          </a:p>
        </p:txBody>
      </p:sp>
      <p:sp>
        <p:nvSpPr>
          <p:cNvPr id="2" name="Rectangle 1"/>
          <p:cNvSpPr/>
          <p:nvPr/>
        </p:nvSpPr>
        <p:spPr>
          <a:xfrm>
            <a:off x="1187717" y="1739640"/>
            <a:ext cx="7897668" cy="369332"/>
          </a:xfrm>
          <a:prstGeom prst="rect">
            <a:avLst/>
          </a:prstGeom>
        </p:spPr>
        <p:txBody>
          <a:bodyPr wrap="square">
            <a:spAutoFit/>
          </a:bodyPr>
          <a:lstStyle/>
          <a:p>
            <a:pPr marL="285750" indent="-285750">
              <a:buFont typeface="Arial" pitchFamily="34" charset="0"/>
              <a:buChar char="•"/>
            </a:pPr>
            <a:r>
              <a:rPr lang="en-IN" dirty="0"/>
              <a:t>https://www.myopd.in/blog/what-is-a-hospital-management-system/</a:t>
            </a:r>
          </a:p>
        </p:txBody>
      </p:sp>
      <p:sp>
        <p:nvSpPr>
          <p:cNvPr id="6" name="Rectangle 5"/>
          <p:cNvSpPr/>
          <p:nvPr/>
        </p:nvSpPr>
        <p:spPr>
          <a:xfrm>
            <a:off x="1187717" y="2224427"/>
            <a:ext cx="4517199" cy="369332"/>
          </a:xfrm>
          <a:prstGeom prst="rect">
            <a:avLst/>
          </a:prstGeom>
        </p:spPr>
        <p:txBody>
          <a:bodyPr wrap="none">
            <a:spAutoFit/>
          </a:bodyPr>
          <a:lstStyle/>
          <a:p>
            <a:pPr marL="285750" indent="-285750">
              <a:buFont typeface="Arial" pitchFamily="34" charset="0"/>
              <a:buChar char="•"/>
            </a:pPr>
            <a:r>
              <a:rPr lang="en-IN" dirty="0"/>
              <a:t>https://www.engpaper.net/hospital.html</a:t>
            </a:r>
          </a:p>
        </p:txBody>
      </p:sp>
      <p:sp>
        <p:nvSpPr>
          <p:cNvPr id="7" name="Rectangle 6"/>
          <p:cNvSpPr/>
          <p:nvPr/>
        </p:nvSpPr>
        <p:spPr>
          <a:xfrm>
            <a:off x="1187717" y="2728519"/>
            <a:ext cx="3437223" cy="369332"/>
          </a:xfrm>
          <a:prstGeom prst="rect">
            <a:avLst/>
          </a:prstGeom>
        </p:spPr>
        <p:txBody>
          <a:bodyPr wrap="none">
            <a:spAutoFit/>
          </a:bodyPr>
          <a:lstStyle/>
          <a:p>
            <a:pPr marL="285750" indent="-285750">
              <a:buFont typeface="Arial" pitchFamily="34" charset="0"/>
              <a:buChar char="•"/>
            </a:pPr>
            <a:r>
              <a:rPr lang="en-IN" dirty="0"/>
              <a:t>https://youtu.be/OK_JCtrrv-c</a:t>
            </a:r>
          </a:p>
        </p:txBody>
      </p:sp>
      <p:sp>
        <p:nvSpPr>
          <p:cNvPr id="8" name="Rectangle 7"/>
          <p:cNvSpPr/>
          <p:nvPr/>
        </p:nvSpPr>
        <p:spPr>
          <a:xfrm>
            <a:off x="1187717" y="3244334"/>
            <a:ext cx="3459601" cy="369332"/>
          </a:xfrm>
          <a:prstGeom prst="rect">
            <a:avLst/>
          </a:prstGeom>
        </p:spPr>
        <p:txBody>
          <a:bodyPr wrap="none">
            <a:spAutoFit/>
          </a:bodyPr>
          <a:lstStyle/>
          <a:p>
            <a:pPr marL="285750" indent="-285750">
              <a:buFont typeface="Arial" pitchFamily="34" charset="0"/>
              <a:buChar char="•"/>
            </a:pPr>
            <a:r>
              <a:rPr lang="en-IN" dirty="0"/>
              <a:t>https://youtu.be/2HVKizgcfjo</a:t>
            </a:r>
          </a:p>
        </p:txBody>
      </p:sp>
      <p:sp>
        <p:nvSpPr>
          <p:cNvPr id="9" name="Rectangle 8"/>
          <p:cNvSpPr/>
          <p:nvPr/>
        </p:nvSpPr>
        <p:spPr>
          <a:xfrm>
            <a:off x="1213622" y="3821291"/>
            <a:ext cx="3428118" cy="369332"/>
          </a:xfrm>
          <a:prstGeom prst="rect">
            <a:avLst/>
          </a:prstGeom>
        </p:spPr>
        <p:txBody>
          <a:bodyPr wrap="none">
            <a:spAutoFit/>
          </a:bodyPr>
          <a:lstStyle/>
          <a:p>
            <a:pPr marL="285750" indent="-285750">
              <a:buFont typeface="Arial" pitchFamily="34" charset="0"/>
              <a:buChar char="•"/>
            </a:pPr>
            <a:r>
              <a:rPr lang="en-IN" dirty="0"/>
              <a:t>https://youtu.be/7S_tz1z_5bA</a:t>
            </a:r>
          </a:p>
        </p:txBody>
      </p:sp>
      <p:sp>
        <p:nvSpPr>
          <p:cNvPr id="10" name="Rectangle 9"/>
          <p:cNvSpPr/>
          <p:nvPr/>
        </p:nvSpPr>
        <p:spPr>
          <a:xfrm>
            <a:off x="1208044" y="4308881"/>
            <a:ext cx="3439275" cy="369332"/>
          </a:xfrm>
          <a:prstGeom prst="rect">
            <a:avLst/>
          </a:prstGeom>
        </p:spPr>
        <p:txBody>
          <a:bodyPr wrap="none">
            <a:spAutoFit/>
          </a:bodyPr>
          <a:lstStyle/>
          <a:p>
            <a:pPr marL="285750" indent="-285750">
              <a:buFont typeface="Arial" pitchFamily="34" charset="0"/>
              <a:buChar char="•"/>
            </a:pPr>
            <a:r>
              <a:rPr lang="en-IN" dirty="0"/>
              <a:t>https://youtu.be/G3e-cpL7ofc</a:t>
            </a:r>
          </a:p>
        </p:txBody>
      </p:sp>
    </p:spTree>
    <p:extLst>
      <p:ext uri="{BB962C8B-B14F-4D97-AF65-F5344CB8AC3E}">
        <p14:creationId xmlns:p14="http://schemas.microsoft.com/office/powerpoint/2010/main" val="427971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825067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7727325" y="2962678"/>
            <a:ext cx="2936382" cy="2317750"/>
          </a:xfrm>
        </p:spPr>
        <p:txBody>
          <a:bodyPr>
            <a:normAutofit fontScale="90000"/>
          </a:bodyPr>
          <a:lstStyle/>
          <a:p>
            <a:r>
              <a:rPr lang="en-IN" sz="5400" dirty="0"/>
              <a:t>RGUKT HOSPITAL MANAGEMENT          				SYSTEM</a:t>
            </a:r>
          </a:p>
        </p:txBody>
      </p:sp>
      <p:sp>
        <p:nvSpPr>
          <p:cNvPr id="6" name="Text Placeholder 5"/>
          <p:cNvSpPr>
            <a:spLocks noGrp="1"/>
          </p:cNvSpPr>
          <p:nvPr>
            <p:ph type="body" idx="4294967295"/>
          </p:nvPr>
        </p:nvSpPr>
        <p:spPr>
          <a:xfrm>
            <a:off x="0" y="528638"/>
            <a:ext cx="10363200" cy="463550"/>
          </a:xfrm>
        </p:spPr>
        <p:txBody>
          <a:bodyPr>
            <a:noAutofit/>
          </a:bodyPr>
          <a:lstStyle/>
          <a:p>
            <a:r>
              <a:rPr lang="en-IN" sz="2800" dirty="0"/>
              <a:t>To</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1"/>
          </a:xfrm>
          <a:prstGeom prst="rect">
            <a:avLst/>
          </a:prstGeom>
        </p:spPr>
      </p:pic>
      <p:sp>
        <p:nvSpPr>
          <p:cNvPr id="4" name="Rectangle 3"/>
          <p:cNvSpPr/>
          <p:nvPr/>
        </p:nvSpPr>
        <p:spPr>
          <a:xfrm>
            <a:off x="4713667" y="1859338"/>
            <a:ext cx="6606862" cy="3139321"/>
          </a:xfrm>
          <a:prstGeom prst="rect">
            <a:avLst/>
          </a:prstGeom>
        </p:spPr>
        <p:txBody>
          <a:bodyPr wrap="square">
            <a:spAutoFit/>
          </a:bodyPr>
          <a:lstStyle/>
          <a:p>
            <a:r>
              <a:rPr lang="en-IN" sz="6600" b="1" dirty="0">
                <a:latin typeface="Bahnschrift SemiLight Condensed" pitchFamily="34" charset="0"/>
              </a:rPr>
              <a:t>RGUKT  HOSPITAL              MANAGEMENT          </a:t>
            </a:r>
          </a:p>
          <a:p>
            <a:r>
              <a:rPr lang="en-IN" sz="6600" b="1" dirty="0">
                <a:latin typeface="Bahnschrift SemiLight Condensed" pitchFamily="34" charset="0"/>
              </a:rPr>
              <a:t>SYSTEM</a:t>
            </a:r>
          </a:p>
        </p:txBody>
      </p:sp>
    </p:spTree>
    <p:extLst>
      <p:ext uri="{BB962C8B-B14F-4D97-AF65-F5344CB8AC3E}">
        <p14:creationId xmlns:p14="http://schemas.microsoft.com/office/powerpoint/2010/main" val="323509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7136" y="612841"/>
            <a:ext cx="10363200" cy="1362456"/>
          </a:xfrm>
          <a:prstGeom prst="rect">
            <a:avLst/>
          </a:prstGeom>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IN" sz="2800" b="1" u="sng" dirty="0">
                <a:latin typeface="Times New Roman" pitchFamily="18" charset="0"/>
                <a:cs typeface="Times New Roman" pitchFamily="18" charset="0"/>
              </a:rPr>
              <a:t>Presentation Outline </a:t>
            </a:r>
            <a:r>
              <a:rPr lang="en-IN" sz="2000" dirty="0">
                <a:latin typeface="Times New Roman" pitchFamily="18" charset="0"/>
                <a:cs typeface="Times New Roman" pitchFamily="18" charset="0"/>
              </a:rPr>
              <a:t>:-</a:t>
            </a:r>
          </a:p>
        </p:txBody>
      </p:sp>
      <p:sp>
        <p:nvSpPr>
          <p:cNvPr id="3" name="Text Placeholder 2"/>
          <p:cNvSpPr txBox="1">
            <a:spLocks/>
          </p:cNvSpPr>
          <p:nvPr/>
        </p:nvSpPr>
        <p:spPr>
          <a:xfrm>
            <a:off x="707136" y="2704664"/>
            <a:ext cx="10363200" cy="1509712"/>
          </a:xfrm>
          <a:prstGeom prst="rect">
            <a:avLst/>
          </a:prstGeom>
        </p:spPr>
        <p:txBody>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endParaRPr lang="en-IN" sz="2000" dirty="0">
              <a:latin typeface="Times New Roman" pitchFamily="18" charset="0"/>
              <a:cs typeface="Times New Roman" pitchFamily="18" charset="0"/>
            </a:endParaRPr>
          </a:p>
        </p:txBody>
      </p:sp>
      <p:sp>
        <p:nvSpPr>
          <p:cNvPr id="4" name="Rectangle 3"/>
          <p:cNvSpPr/>
          <p:nvPr/>
        </p:nvSpPr>
        <p:spPr>
          <a:xfrm>
            <a:off x="845713" y="1516589"/>
            <a:ext cx="6096000" cy="4247317"/>
          </a:xfrm>
          <a:prstGeom prst="rect">
            <a:avLst/>
          </a:prstGeom>
        </p:spPr>
        <p:txBody>
          <a:bodyPr>
            <a:spAutoFit/>
          </a:bodyPr>
          <a:lstStyle/>
          <a:p>
            <a:pPr marL="285750" indent="-285750">
              <a:spcBef>
                <a:spcPts val="0"/>
              </a:spcBef>
              <a:spcAft>
                <a:spcPts val="600"/>
              </a:spcAft>
              <a:buFont typeface="Arial" pitchFamily="34" charset="0"/>
              <a:buChar char="•"/>
            </a:pPr>
            <a:r>
              <a:rPr lang="en-US" sz="2000" dirty="0">
                <a:latin typeface="Times New Roman" pitchFamily="18" charset="0"/>
                <a:ea typeface="+mj-lt"/>
                <a:cs typeface="Times New Roman" pitchFamily="18" charset="0"/>
              </a:rPr>
              <a:t>Introduction</a:t>
            </a:r>
          </a:p>
          <a:p>
            <a:pPr marL="285750" indent="-285750">
              <a:spcBef>
                <a:spcPts val="0"/>
              </a:spcBef>
              <a:spcAft>
                <a:spcPts val="600"/>
              </a:spcAft>
              <a:buFont typeface="Arial" pitchFamily="34" charset="0"/>
              <a:buChar char="•"/>
            </a:pPr>
            <a:r>
              <a:rPr lang="en-US" sz="2000" dirty="0">
                <a:latin typeface="Times New Roman" pitchFamily="18" charset="0"/>
                <a:ea typeface="+mj-lt"/>
                <a:cs typeface="Times New Roman" pitchFamily="18" charset="0"/>
              </a:rPr>
              <a:t>Abstract</a:t>
            </a:r>
          </a:p>
          <a:p>
            <a:pPr marL="285750" indent="-285750">
              <a:spcBef>
                <a:spcPts val="0"/>
              </a:spcBef>
              <a:spcAft>
                <a:spcPts val="600"/>
              </a:spcAft>
              <a:buFont typeface="Arial" pitchFamily="34" charset="0"/>
              <a:buChar char="•"/>
            </a:pPr>
            <a:r>
              <a:rPr lang="en-US" sz="2000" dirty="0">
                <a:latin typeface="Times New Roman" pitchFamily="18" charset="0"/>
                <a:ea typeface="+mj-lt"/>
                <a:cs typeface="Times New Roman" pitchFamily="18" charset="0"/>
              </a:rPr>
              <a:t>Motivation of Project Work</a:t>
            </a:r>
          </a:p>
          <a:p>
            <a:pPr marL="285750" indent="-285750">
              <a:spcBef>
                <a:spcPts val="0"/>
              </a:spcBef>
              <a:spcAft>
                <a:spcPts val="600"/>
              </a:spcAft>
              <a:buFont typeface="Arial" pitchFamily="34" charset="0"/>
              <a:buChar char="•"/>
            </a:pPr>
            <a:r>
              <a:rPr lang="en-US" sz="2000" dirty="0">
                <a:latin typeface="Times New Roman" pitchFamily="18" charset="0"/>
                <a:ea typeface="+mj-lt"/>
                <a:cs typeface="Times New Roman" pitchFamily="18" charset="0"/>
              </a:rPr>
              <a:t>Scope of project</a:t>
            </a:r>
          </a:p>
          <a:p>
            <a:pPr marL="285750" indent="-285750">
              <a:spcBef>
                <a:spcPts val="0"/>
              </a:spcBef>
              <a:spcAft>
                <a:spcPts val="600"/>
              </a:spcAft>
              <a:buFont typeface="Arial" pitchFamily="34" charset="0"/>
              <a:buChar char="•"/>
            </a:pPr>
            <a:r>
              <a:rPr lang="en-US" sz="2000" dirty="0">
                <a:latin typeface="Times New Roman" pitchFamily="18" charset="0"/>
                <a:ea typeface="+mj-lt"/>
                <a:cs typeface="Times New Roman" pitchFamily="18" charset="0"/>
              </a:rPr>
              <a:t>Analysis of Existing models</a:t>
            </a:r>
          </a:p>
          <a:p>
            <a:pPr marL="285750" indent="-285750">
              <a:spcBef>
                <a:spcPts val="0"/>
              </a:spcBef>
              <a:spcAft>
                <a:spcPts val="600"/>
              </a:spcAft>
              <a:buFont typeface="Arial" pitchFamily="34" charset="0"/>
              <a:buChar char="•"/>
            </a:pPr>
            <a:r>
              <a:rPr lang="en-US" sz="2000" dirty="0">
                <a:latin typeface="Times New Roman" pitchFamily="18" charset="0"/>
                <a:ea typeface="+mj-lt"/>
                <a:cs typeface="Times New Roman" pitchFamily="18" charset="0"/>
              </a:rPr>
              <a:t>Proposed System</a:t>
            </a:r>
          </a:p>
          <a:p>
            <a:pPr marL="285750" indent="-285750">
              <a:spcBef>
                <a:spcPts val="0"/>
              </a:spcBef>
              <a:spcAft>
                <a:spcPts val="600"/>
              </a:spcAft>
              <a:buFont typeface="Arial" pitchFamily="34" charset="0"/>
              <a:buChar char="•"/>
            </a:pPr>
            <a:r>
              <a:rPr lang="en-US" sz="2000" dirty="0">
                <a:latin typeface="Times New Roman" pitchFamily="18" charset="0"/>
                <a:ea typeface="+mj-lt"/>
                <a:cs typeface="Times New Roman" pitchFamily="18" charset="0"/>
              </a:rPr>
              <a:t>Requirement analysis and Specification</a:t>
            </a:r>
          </a:p>
          <a:p>
            <a:pPr marL="285750" indent="-285750">
              <a:spcBef>
                <a:spcPts val="0"/>
              </a:spcBef>
              <a:spcAft>
                <a:spcPts val="600"/>
              </a:spcAft>
              <a:buFont typeface="Arial" pitchFamily="34" charset="0"/>
              <a:buChar char="•"/>
            </a:pPr>
            <a:r>
              <a:rPr lang="en-US" sz="2000" dirty="0">
                <a:latin typeface="Times New Roman" pitchFamily="18" charset="0"/>
                <a:ea typeface="+mj-lt"/>
                <a:cs typeface="Times New Roman" pitchFamily="18" charset="0"/>
              </a:rPr>
              <a:t>System design</a:t>
            </a:r>
          </a:p>
          <a:p>
            <a:pPr marL="285750" indent="-285750">
              <a:spcBef>
                <a:spcPts val="0"/>
              </a:spcBef>
              <a:spcAft>
                <a:spcPts val="600"/>
              </a:spcAft>
              <a:buFont typeface="Arial" pitchFamily="34" charset="0"/>
              <a:buChar char="•"/>
            </a:pPr>
            <a:r>
              <a:rPr lang="en-US" sz="2000" dirty="0">
                <a:latin typeface="Times New Roman" pitchFamily="18" charset="0"/>
                <a:ea typeface="+mj-lt"/>
                <a:cs typeface="Times New Roman" pitchFamily="18" charset="0"/>
              </a:rPr>
              <a:t>Implementation </a:t>
            </a:r>
          </a:p>
          <a:p>
            <a:pPr marL="285750" indent="-285750">
              <a:spcBef>
                <a:spcPts val="0"/>
              </a:spcBef>
              <a:spcAft>
                <a:spcPts val="600"/>
              </a:spcAft>
              <a:buFont typeface="Arial" pitchFamily="34" charset="0"/>
              <a:buChar char="•"/>
            </a:pPr>
            <a:r>
              <a:rPr lang="en-US" sz="2000" dirty="0">
                <a:latin typeface="Times New Roman" pitchFamily="18" charset="0"/>
                <a:ea typeface="+mj-lt"/>
                <a:cs typeface="Times New Roman" pitchFamily="18" charset="0"/>
              </a:rPr>
              <a:t>Testing</a:t>
            </a:r>
          </a:p>
          <a:p>
            <a:pPr marL="285750" indent="-285750">
              <a:spcBef>
                <a:spcPts val="0"/>
              </a:spcBef>
              <a:spcAft>
                <a:spcPts val="600"/>
              </a:spcAft>
              <a:buFont typeface="Arial" pitchFamily="34" charset="0"/>
              <a:buChar char="•"/>
            </a:pPr>
            <a:r>
              <a:rPr lang="en-US" sz="2000" dirty="0">
                <a:latin typeface="Times New Roman" pitchFamily="18" charset="0"/>
                <a:ea typeface="+mj-lt"/>
                <a:cs typeface="Times New Roman" pitchFamily="18" charset="0"/>
              </a:rPr>
              <a:t>Conclusion</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33333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6586" y="920841"/>
            <a:ext cx="10363200" cy="579548"/>
          </a:xfrm>
          <a:prstGeom prst="rect">
            <a:avLst/>
          </a:prstGeom>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IN" sz="3600" b="1" u="sng" dirty="0">
                <a:latin typeface="Times New Roman" pitchFamily="18" charset="0"/>
                <a:cs typeface="Times New Roman" pitchFamily="18" charset="0"/>
              </a:rPr>
              <a:t>Introduction</a:t>
            </a:r>
          </a:p>
        </p:txBody>
      </p:sp>
      <p:sp>
        <p:nvSpPr>
          <p:cNvPr id="5" name="Text Placeholder 2"/>
          <p:cNvSpPr txBox="1">
            <a:spLocks/>
          </p:cNvSpPr>
          <p:nvPr/>
        </p:nvSpPr>
        <p:spPr>
          <a:xfrm>
            <a:off x="582039" y="1848118"/>
            <a:ext cx="10613394" cy="5009882"/>
          </a:xfrm>
          <a:prstGeom prst="rect">
            <a:avLst/>
          </a:prstGeom>
        </p:spPr>
        <p:txBody>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GB" sz="2000" dirty="0">
                <a:latin typeface="Times New Roman" pitchFamily="18" charset="0"/>
                <a:cs typeface="Times New Roman" pitchFamily="18" charset="0"/>
              </a:rPr>
              <a:t>Hospital Management System already existed in many hospitals on different parts of India. Many organisations and High-tech hospitals uses this to preserve the data history of the students. Many colleges and small organisations are not aware of it. One such issues was addressed in my college too.</a:t>
            </a:r>
          </a:p>
          <a:p>
            <a:pPr marL="0" indent="0">
              <a:buNone/>
            </a:pPr>
            <a:r>
              <a:rPr lang="en-GB" sz="2000" dirty="0">
                <a:latin typeface="Times New Roman" pitchFamily="18" charset="0"/>
                <a:cs typeface="Times New Roman" pitchFamily="18" charset="0"/>
              </a:rPr>
              <a:t>The issues which were addressed are Unavailability of doctors/medicines etc..., He has to explain his problem as many times as he goes to hospital. To overcome those problems our aim is to provide a platform where all the issues will be clarified by maintaining all the histories of student’s health details, medicines etc… which will be stored in a website.</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980052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90471" y="824248"/>
            <a:ext cx="10363200" cy="746975"/>
          </a:xfrm>
          <a:prstGeom prst="rect">
            <a:avLst/>
          </a:prstGeom>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IN" sz="4400" b="1" u="sng" dirty="0">
                <a:latin typeface="Times New Roman" pitchFamily="18" charset="0"/>
                <a:cs typeface="Times New Roman" pitchFamily="18" charset="0"/>
              </a:rPr>
              <a:t>Abstract</a:t>
            </a:r>
          </a:p>
        </p:txBody>
      </p:sp>
      <p:sp>
        <p:nvSpPr>
          <p:cNvPr id="3" name="Text Placeholder 2"/>
          <p:cNvSpPr txBox="1">
            <a:spLocks/>
          </p:cNvSpPr>
          <p:nvPr/>
        </p:nvSpPr>
        <p:spPr>
          <a:xfrm>
            <a:off x="771530" y="1803041"/>
            <a:ext cx="10363200" cy="4391695"/>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just">
              <a:buNone/>
            </a:pPr>
            <a:r>
              <a:rPr lang="en-GB" sz="2400" dirty="0">
                <a:latin typeface="Times New Roman" pitchFamily="18" charset="0"/>
                <a:cs typeface="Times New Roman" pitchFamily="18" charset="0"/>
              </a:rPr>
              <a:t>Hospital management system is a computer system that helps manage the student’s information, diagnosis. It includes a search facility to know the current status of each student. Student can search their details by using their credentials. The Hospital Management System can be entered using a username and password. It is accessible by either an administrator or receptionist. Only they can add data into the database. The data can be retrieved easily. The interface is very user- friendly. The data are well protected for personal use and makes the data processing very fast. It captures and stores the medical history, treatment required, details of their previous visit.</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053577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p:cNvGraphicFramePr>
            <a:graphicFrameLocks/>
          </p:cNvGraphicFramePr>
          <p:nvPr>
            <p:extLst>
              <p:ext uri="{D42A27DB-BD31-4B8C-83A1-F6EECF244321}">
                <p14:modId xmlns:p14="http://schemas.microsoft.com/office/powerpoint/2010/main" val="3701944202"/>
              </p:ext>
            </p:extLst>
          </p:nvPr>
        </p:nvGraphicFramePr>
        <p:xfrm>
          <a:off x="685800" y="2335700"/>
          <a:ext cx="10820400" cy="3475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3081429" y="1685990"/>
            <a:ext cx="5139227" cy="646331"/>
          </a:xfrm>
          <a:prstGeom prst="rect">
            <a:avLst/>
          </a:prstGeom>
          <a:solidFill>
            <a:schemeClr val="bg1">
              <a:lumMod val="65000"/>
            </a:schemeClr>
          </a:solidFill>
        </p:spPr>
        <p:txBody>
          <a:bodyPr wrap="none">
            <a:spAutoFit/>
          </a:bodyPr>
          <a:lstStyle/>
          <a:p>
            <a:r>
              <a:rPr lang="en-IN" sz="3600" b="1" u="sng" dirty="0">
                <a:solidFill>
                  <a:schemeClr val="bg1"/>
                </a:solidFill>
                <a:latin typeface="Times New Roman" pitchFamily="18" charset="0"/>
                <a:cs typeface="Times New Roman" pitchFamily="18" charset="0"/>
              </a:rPr>
              <a:t>Motivation of the Project</a:t>
            </a:r>
          </a:p>
        </p:txBody>
      </p:sp>
    </p:spTree>
    <p:extLst>
      <p:ext uri="{BB962C8B-B14F-4D97-AF65-F5344CB8AC3E}">
        <p14:creationId xmlns:p14="http://schemas.microsoft.com/office/powerpoint/2010/main" val="2807785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p:cNvGraphicFramePr>
            <a:graphicFrameLocks/>
          </p:cNvGraphicFramePr>
          <p:nvPr>
            <p:extLst>
              <p:ext uri="{D42A27DB-BD31-4B8C-83A1-F6EECF244321}">
                <p14:modId xmlns:p14="http://schemas.microsoft.com/office/powerpoint/2010/main" val="2215646329"/>
              </p:ext>
            </p:extLst>
          </p:nvPr>
        </p:nvGraphicFramePr>
        <p:xfrm>
          <a:off x="5474595" y="920616"/>
          <a:ext cx="6096000" cy="547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txBox="1">
            <a:spLocks/>
          </p:cNvSpPr>
          <p:nvPr/>
        </p:nvSpPr>
        <p:spPr>
          <a:xfrm>
            <a:off x="1303985" y="837126"/>
            <a:ext cx="4130899" cy="5350313"/>
          </a:xfrm>
          <a:prstGeom prst="rect">
            <a:avLst/>
          </a:prstGeom>
          <a:solidFill>
            <a:schemeClr val="bg1">
              <a:lumMod val="95000"/>
            </a:schemeClr>
          </a:solidFill>
        </p:spPr>
        <p:txBody>
          <a:bodyPr anchor="ct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4400" b="1" dirty="0">
                <a:latin typeface="Times New Roman" pitchFamily="18" charset="0"/>
                <a:cs typeface="Times New Roman" pitchFamily="18" charset="0"/>
              </a:rPr>
              <a:t>Scope of the Project</a:t>
            </a:r>
          </a:p>
        </p:txBody>
      </p:sp>
    </p:spTree>
    <p:extLst>
      <p:ext uri="{BB962C8B-B14F-4D97-AF65-F5344CB8AC3E}">
        <p14:creationId xmlns:p14="http://schemas.microsoft.com/office/powerpoint/2010/main" val="5098870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3258</TotalTime>
  <Words>1609</Words>
  <Application>Microsoft Office PowerPoint</Application>
  <PresentationFormat>Widescreen</PresentationFormat>
  <Paragraphs>188</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Bahnschrift SemiLight Condensed</vt:lpstr>
      <vt:lpstr>Calibri</vt:lpstr>
      <vt:lpstr>Constantia</vt:lpstr>
      <vt:lpstr>Times New Roman</vt:lpstr>
      <vt:lpstr>Wingdings</vt:lpstr>
      <vt:lpstr>Wingdings 2</vt:lpstr>
      <vt:lpstr>Flow</vt:lpstr>
      <vt:lpstr>PowerPoint Presentation</vt:lpstr>
      <vt:lpstr>PowerPoint Presentation</vt:lpstr>
      <vt:lpstr>PowerPoint Presentation</vt:lpstr>
      <vt:lpstr>RGUKT HOSPITAL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Lilly</dc:creator>
  <cp:lastModifiedBy>Mr Prash</cp:lastModifiedBy>
  <cp:revision>59</cp:revision>
  <dcterms:modified xsi:type="dcterms:W3CDTF">2022-09-23T06:53:26Z</dcterms:modified>
</cp:coreProperties>
</file>